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98" r:id="rId1"/>
  </p:sldMasterIdLst>
  <p:notesMasterIdLst>
    <p:notesMasterId r:id="rId42"/>
  </p:notesMasterIdLst>
  <p:sldIdLst>
    <p:sldId id="256" r:id="rId2"/>
    <p:sldId id="270" r:id="rId3"/>
    <p:sldId id="269" r:id="rId4"/>
    <p:sldId id="275" r:id="rId5"/>
    <p:sldId id="306" r:id="rId6"/>
    <p:sldId id="276" r:id="rId7"/>
    <p:sldId id="307" r:id="rId8"/>
    <p:sldId id="281" r:id="rId9"/>
    <p:sldId id="277" r:id="rId10"/>
    <p:sldId id="278" r:id="rId11"/>
    <p:sldId id="308" r:id="rId12"/>
    <p:sldId id="309" r:id="rId13"/>
    <p:sldId id="310" r:id="rId14"/>
    <p:sldId id="311" r:id="rId15"/>
    <p:sldId id="312" r:id="rId16"/>
    <p:sldId id="313" r:id="rId17"/>
    <p:sldId id="314" r:id="rId18"/>
    <p:sldId id="315" r:id="rId19"/>
    <p:sldId id="287" r:id="rId20"/>
    <p:sldId id="324" r:id="rId21"/>
    <p:sldId id="288" r:id="rId22"/>
    <p:sldId id="292" r:id="rId23"/>
    <p:sldId id="325" r:id="rId24"/>
    <p:sldId id="326" r:id="rId25"/>
    <p:sldId id="293" r:id="rId26"/>
    <p:sldId id="294" r:id="rId27"/>
    <p:sldId id="295" r:id="rId28"/>
    <p:sldId id="296" r:id="rId29"/>
    <p:sldId id="297" r:id="rId30"/>
    <p:sldId id="298" r:id="rId31"/>
    <p:sldId id="316" r:id="rId32"/>
    <p:sldId id="317" r:id="rId33"/>
    <p:sldId id="318" r:id="rId34"/>
    <p:sldId id="322" r:id="rId35"/>
    <p:sldId id="321" r:id="rId36"/>
    <p:sldId id="323" r:id="rId37"/>
    <p:sldId id="319" r:id="rId38"/>
    <p:sldId id="320" r:id="rId39"/>
    <p:sldId id="266" r:id="rId40"/>
    <p:sldId id="305" r:id="rId41"/>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132" autoAdjust="0"/>
    <p:restoredTop sz="83022" autoAdjust="0"/>
  </p:normalViewPr>
  <p:slideViewPr>
    <p:cSldViewPr>
      <p:cViewPr varScale="1">
        <p:scale>
          <a:sx n="108" d="100"/>
          <a:sy n="108" d="100"/>
        </p:scale>
        <p:origin x="78" y="24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DCA32C-A6C3-4E9C-9762-32D2FA1CB33A}" type="doc">
      <dgm:prSet loTypeId="urn:microsoft.com/office/officeart/2005/8/layout/vList5" loCatId="list" qsTypeId="urn:microsoft.com/office/officeart/2005/8/quickstyle/simple5" qsCatId="simple" csTypeId="urn:microsoft.com/office/officeart/2005/8/colors/accent1_2" csCatId="accent1" phldr="1"/>
      <dgm:spPr/>
      <dgm:t>
        <a:bodyPr/>
        <a:lstStyle/>
        <a:p>
          <a:endParaRPr lang="en-US"/>
        </a:p>
      </dgm:t>
    </dgm:pt>
    <dgm:pt modelId="{644AA0C5-A7C0-42EF-8604-58CDD5B39140}">
      <dgm:prSet/>
      <dgm:spPr/>
      <dgm:t>
        <a:bodyPr/>
        <a:lstStyle/>
        <a:p>
          <a:pPr rtl="0"/>
          <a:endParaRPr lang="en-US" dirty="0"/>
        </a:p>
      </dgm:t>
    </dgm:pt>
    <dgm:pt modelId="{9E1B18D7-EF59-42CF-A807-A2A80E702BEE}" type="parTrans" cxnId="{1D711085-D979-40D4-A746-0A57153516C0}">
      <dgm:prSet/>
      <dgm:spPr/>
      <dgm:t>
        <a:bodyPr/>
        <a:lstStyle/>
        <a:p>
          <a:endParaRPr lang="en-US"/>
        </a:p>
      </dgm:t>
    </dgm:pt>
    <dgm:pt modelId="{4BB3C5E5-916A-45F6-942B-C5F56BC718E2}" type="sibTrans" cxnId="{1D711085-D979-40D4-A746-0A57153516C0}">
      <dgm:prSet/>
      <dgm:spPr/>
      <dgm:t>
        <a:bodyPr/>
        <a:lstStyle/>
        <a:p>
          <a:endParaRPr lang="en-US"/>
        </a:p>
      </dgm:t>
    </dgm:pt>
    <dgm:pt modelId="{CEA159B7-FE0A-4B7D-94CC-FD1274AFD855}">
      <dgm:prSet custT="1"/>
      <dgm:spPr/>
      <dgm:t>
        <a:bodyPr/>
        <a:lstStyle/>
        <a:p>
          <a:pPr rtl="0"/>
          <a:r>
            <a:rPr lang="en-US" sz="1600" dirty="0" smtClean="0"/>
            <a:t>2.4GHZ using IEEE 802.15.4</a:t>
          </a:r>
          <a:endParaRPr lang="en-US" sz="1600" dirty="0"/>
        </a:p>
      </dgm:t>
    </dgm:pt>
    <dgm:pt modelId="{B9406788-9D16-4F9E-9466-A8172FFE1400}" type="parTrans" cxnId="{DFE7D8FD-876A-49BF-84A1-9EE9CE4186E6}">
      <dgm:prSet/>
      <dgm:spPr/>
      <dgm:t>
        <a:bodyPr/>
        <a:lstStyle/>
        <a:p>
          <a:endParaRPr lang="en-US"/>
        </a:p>
      </dgm:t>
    </dgm:pt>
    <dgm:pt modelId="{482685CE-8581-4D86-8305-546A2F7971C2}" type="sibTrans" cxnId="{DFE7D8FD-876A-49BF-84A1-9EE9CE4186E6}">
      <dgm:prSet/>
      <dgm:spPr/>
      <dgm:t>
        <a:bodyPr/>
        <a:lstStyle/>
        <a:p>
          <a:endParaRPr lang="en-US"/>
        </a:p>
      </dgm:t>
    </dgm:pt>
    <dgm:pt modelId="{45D76A54-E711-4712-942A-C59230775A12}">
      <dgm:prSet custT="1"/>
      <dgm:spPr/>
      <dgm:t>
        <a:bodyPr/>
        <a:lstStyle/>
        <a:p>
          <a:pPr rtl="0"/>
          <a:r>
            <a:rPr lang="en-US" sz="1600" dirty="0" smtClean="0"/>
            <a:t>P2P and multi-point Mesh Network</a:t>
          </a:r>
          <a:endParaRPr lang="en-US" sz="1600" dirty="0"/>
        </a:p>
      </dgm:t>
    </dgm:pt>
    <dgm:pt modelId="{5E3A1858-637A-461A-896F-31807467A9E1}" type="parTrans" cxnId="{5AB3409D-16EF-4EFA-BB07-1F679D09DDA4}">
      <dgm:prSet/>
      <dgm:spPr/>
      <dgm:t>
        <a:bodyPr/>
        <a:lstStyle/>
        <a:p>
          <a:endParaRPr lang="en-US"/>
        </a:p>
      </dgm:t>
    </dgm:pt>
    <dgm:pt modelId="{DC16D0F0-39E7-4824-A8E4-BB0F7E18573A}" type="sibTrans" cxnId="{5AB3409D-16EF-4EFA-BB07-1F679D09DDA4}">
      <dgm:prSet/>
      <dgm:spPr/>
      <dgm:t>
        <a:bodyPr/>
        <a:lstStyle/>
        <a:p>
          <a:endParaRPr lang="en-US"/>
        </a:p>
      </dgm:t>
    </dgm:pt>
    <dgm:pt modelId="{D707D329-B40E-406D-A580-F3BA3B5E35AC}">
      <dgm:prSet custT="1"/>
      <dgm:spPr/>
      <dgm:t>
        <a:bodyPr/>
        <a:lstStyle/>
        <a:p>
          <a:pPr rtl="0"/>
          <a:r>
            <a:rPr lang="en-US" sz="1600" dirty="0" smtClean="0"/>
            <a:t>3.3V, 50mA Input</a:t>
          </a:r>
          <a:endParaRPr lang="en-US" sz="1600" dirty="0"/>
        </a:p>
      </dgm:t>
    </dgm:pt>
    <dgm:pt modelId="{2F547EC2-A409-4A6F-A524-0EA0D083AC4B}" type="parTrans" cxnId="{B333E416-FC54-4C18-8F17-D8A6F31B8031}">
      <dgm:prSet/>
      <dgm:spPr/>
      <dgm:t>
        <a:bodyPr/>
        <a:lstStyle/>
        <a:p>
          <a:endParaRPr lang="en-US"/>
        </a:p>
      </dgm:t>
    </dgm:pt>
    <dgm:pt modelId="{05283813-ED9C-484F-89B1-4194AF42D0F4}" type="sibTrans" cxnId="{B333E416-FC54-4C18-8F17-D8A6F31B8031}">
      <dgm:prSet/>
      <dgm:spPr/>
      <dgm:t>
        <a:bodyPr/>
        <a:lstStyle/>
        <a:p>
          <a:endParaRPr lang="en-US"/>
        </a:p>
      </dgm:t>
    </dgm:pt>
    <dgm:pt modelId="{7EE3D02C-533A-423D-89DA-177C31BDDB9B}">
      <dgm:prSet custT="1"/>
      <dgm:spPr/>
      <dgm:t>
        <a:bodyPr/>
        <a:lstStyle/>
        <a:p>
          <a:pPr rtl="0"/>
          <a:r>
            <a:rPr lang="en-US" sz="1600" dirty="0" smtClean="0"/>
            <a:t>300ft max outdoor range</a:t>
          </a:r>
          <a:endParaRPr lang="en-US" sz="1600" dirty="0"/>
        </a:p>
      </dgm:t>
    </dgm:pt>
    <dgm:pt modelId="{E51C531B-C270-43C1-B1E9-D55A578D9791}" type="parTrans" cxnId="{8A6D7F40-D729-4AF3-942C-F97BF962913B}">
      <dgm:prSet/>
      <dgm:spPr/>
      <dgm:t>
        <a:bodyPr/>
        <a:lstStyle/>
        <a:p>
          <a:endParaRPr lang="en-US"/>
        </a:p>
      </dgm:t>
    </dgm:pt>
    <dgm:pt modelId="{5F6494E6-8050-4572-A9DE-C30E83BBFBC3}" type="sibTrans" cxnId="{8A6D7F40-D729-4AF3-942C-F97BF962913B}">
      <dgm:prSet/>
      <dgm:spPr/>
      <dgm:t>
        <a:bodyPr/>
        <a:lstStyle/>
        <a:p>
          <a:endParaRPr lang="en-US"/>
        </a:p>
      </dgm:t>
    </dgm:pt>
    <dgm:pt modelId="{959E4C57-019E-4950-8C04-96E52FDC7105}">
      <dgm:prSet custT="1"/>
      <dgm:spPr/>
      <dgm:t>
        <a:bodyPr/>
        <a:lstStyle/>
        <a:p>
          <a:pPr rtl="0"/>
          <a:r>
            <a:rPr lang="en-US" sz="1600" dirty="0" smtClean="0"/>
            <a:t>1mW Output</a:t>
          </a:r>
          <a:endParaRPr lang="en-US" sz="1600" dirty="0"/>
        </a:p>
      </dgm:t>
    </dgm:pt>
    <dgm:pt modelId="{693C98E5-EC82-4B3C-86B3-A28B23FE9B46}" type="parTrans" cxnId="{461665C7-05CD-4E85-B5D8-3C87279FED59}">
      <dgm:prSet/>
      <dgm:spPr/>
      <dgm:t>
        <a:bodyPr/>
        <a:lstStyle/>
        <a:p>
          <a:endParaRPr lang="en-US"/>
        </a:p>
      </dgm:t>
    </dgm:pt>
    <dgm:pt modelId="{431E0E4A-ADFF-4F9C-AAE4-2BF726EE3EA3}" type="sibTrans" cxnId="{461665C7-05CD-4E85-B5D8-3C87279FED59}">
      <dgm:prSet/>
      <dgm:spPr/>
      <dgm:t>
        <a:bodyPr/>
        <a:lstStyle/>
        <a:p>
          <a:endParaRPr lang="en-US"/>
        </a:p>
      </dgm:t>
    </dgm:pt>
    <dgm:pt modelId="{0E04EBD7-6F8E-478A-A8BB-6FD5698BED9A}">
      <dgm:prSet custT="1"/>
      <dgm:spPr/>
      <dgm:t>
        <a:bodyPr/>
        <a:lstStyle/>
        <a:p>
          <a:pPr rtl="0"/>
          <a:r>
            <a:rPr lang="en-US" sz="1600" dirty="0" smtClean="0"/>
            <a:t>6 10-bit ADC input pins</a:t>
          </a:r>
          <a:endParaRPr lang="en-US" sz="1600" dirty="0"/>
        </a:p>
      </dgm:t>
    </dgm:pt>
    <dgm:pt modelId="{D70F12B0-96A1-4703-9711-1F63B8AFE4C4}" type="parTrans" cxnId="{349F70BC-6E21-4F22-AECF-A4695440CCD8}">
      <dgm:prSet/>
      <dgm:spPr/>
      <dgm:t>
        <a:bodyPr/>
        <a:lstStyle/>
        <a:p>
          <a:endParaRPr lang="en-US"/>
        </a:p>
      </dgm:t>
    </dgm:pt>
    <dgm:pt modelId="{02A1E75C-AEC1-4497-A95A-532AD68BFD60}" type="sibTrans" cxnId="{349F70BC-6E21-4F22-AECF-A4695440CCD8}">
      <dgm:prSet/>
      <dgm:spPr/>
      <dgm:t>
        <a:bodyPr/>
        <a:lstStyle/>
        <a:p>
          <a:endParaRPr lang="en-US"/>
        </a:p>
      </dgm:t>
    </dgm:pt>
    <dgm:pt modelId="{9A715C9C-CE83-49FE-9EE8-19689C57FC16}">
      <dgm:prSet custT="1"/>
      <dgm:spPr/>
      <dgm:t>
        <a:bodyPr/>
        <a:lstStyle/>
        <a:p>
          <a:pPr rtl="0"/>
          <a:r>
            <a:rPr lang="en-US" sz="1600" dirty="0" smtClean="0"/>
            <a:t>65536 Channels</a:t>
          </a:r>
          <a:endParaRPr lang="en-US" sz="1600" dirty="0"/>
        </a:p>
      </dgm:t>
    </dgm:pt>
    <dgm:pt modelId="{A38D3B94-0585-4D31-BBEF-3062F39FFBD6}" type="parTrans" cxnId="{8C1BDA91-8C87-460E-907F-D7FAB02D3DDA}">
      <dgm:prSet/>
      <dgm:spPr/>
      <dgm:t>
        <a:bodyPr/>
        <a:lstStyle/>
        <a:p>
          <a:endParaRPr lang="en-US"/>
        </a:p>
      </dgm:t>
    </dgm:pt>
    <dgm:pt modelId="{F692675E-28B9-41EC-9627-FD096FBD0FFC}" type="sibTrans" cxnId="{8C1BDA91-8C87-460E-907F-D7FAB02D3DDA}">
      <dgm:prSet/>
      <dgm:spPr/>
      <dgm:t>
        <a:bodyPr/>
        <a:lstStyle/>
        <a:p>
          <a:endParaRPr lang="en-US"/>
        </a:p>
      </dgm:t>
    </dgm:pt>
    <dgm:pt modelId="{B1099911-11B3-440B-9E84-4558F0B64B7E}">
      <dgm:prSet custT="1"/>
      <dgm:spPr/>
      <dgm:t>
        <a:bodyPr/>
        <a:lstStyle/>
        <a:p>
          <a:pPr rtl="0"/>
          <a:r>
            <a:rPr lang="en-US" sz="1600" dirty="0" smtClean="0"/>
            <a:t>Local or over-air configuration</a:t>
          </a:r>
          <a:endParaRPr lang="en-US" sz="1600" dirty="0"/>
        </a:p>
      </dgm:t>
    </dgm:pt>
    <dgm:pt modelId="{00F9D168-492B-4492-9C71-0AC8EC56E1C0}" type="parTrans" cxnId="{9AE51174-EE02-460C-857B-8C3783671E04}">
      <dgm:prSet/>
      <dgm:spPr/>
      <dgm:t>
        <a:bodyPr/>
        <a:lstStyle/>
        <a:p>
          <a:endParaRPr lang="en-US"/>
        </a:p>
      </dgm:t>
    </dgm:pt>
    <dgm:pt modelId="{87F41501-A343-4D75-BFC5-36612561D0D1}" type="sibTrans" cxnId="{9AE51174-EE02-460C-857B-8C3783671E04}">
      <dgm:prSet/>
      <dgm:spPr/>
      <dgm:t>
        <a:bodyPr/>
        <a:lstStyle/>
        <a:p>
          <a:endParaRPr lang="en-US"/>
        </a:p>
      </dgm:t>
    </dgm:pt>
    <dgm:pt modelId="{80EBB468-BF90-44AC-8CC4-9411D0EEEBDB}" type="pres">
      <dgm:prSet presAssocID="{14DCA32C-A6C3-4E9C-9762-32D2FA1CB33A}" presName="Name0" presStyleCnt="0">
        <dgm:presLayoutVars>
          <dgm:dir/>
          <dgm:animLvl val="lvl"/>
          <dgm:resizeHandles val="exact"/>
        </dgm:presLayoutVars>
      </dgm:prSet>
      <dgm:spPr/>
      <dgm:t>
        <a:bodyPr/>
        <a:lstStyle/>
        <a:p>
          <a:endParaRPr lang="en-US"/>
        </a:p>
      </dgm:t>
    </dgm:pt>
    <dgm:pt modelId="{E1B35023-388B-49F1-8924-97FDECD07B49}" type="pres">
      <dgm:prSet presAssocID="{644AA0C5-A7C0-42EF-8604-58CDD5B39140}" presName="linNode" presStyleCnt="0"/>
      <dgm:spPr/>
    </dgm:pt>
    <dgm:pt modelId="{40944215-FAC0-4079-B783-EF6A568B4695}" type="pres">
      <dgm:prSet presAssocID="{644AA0C5-A7C0-42EF-8604-58CDD5B39140}" presName="parentText" presStyleLbl="node1" presStyleIdx="0" presStyleCnt="1">
        <dgm:presLayoutVars>
          <dgm:chMax val="1"/>
          <dgm:bulletEnabled val="1"/>
        </dgm:presLayoutVars>
      </dgm:prSet>
      <dgm:spPr/>
      <dgm:t>
        <a:bodyPr/>
        <a:lstStyle/>
        <a:p>
          <a:endParaRPr lang="en-US"/>
        </a:p>
      </dgm:t>
    </dgm:pt>
    <dgm:pt modelId="{0A9B9C59-1EA2-418E-9ECC-3955850B7F7F}" type="pres">
      <dgm:prSet presAssocID="{644AA0C5-A7C0-42EF-8604-58CDD5B39140}" presName="descendantText" presStyleLbl="alignAccFollowNode1" presStyleIdx="0" presStyleCnt="1">
        <dgm:presLayoutVars>
          <dgm:bulletEnabled val="1"/>
        </dgm:presLayoutVars>
      </dgm:prSet>
      <dgm:spPr/>
      <dgm:t>
        <a:bodyPr/>
        <a:lstStyle/>
        <a:p>
          <a:endParaRPr lang="en-US"/>
        </a:p>
      </dgm:t>
    </dgm:pt>
  </dgm:ptLst>
  <dgm:cxnLst>
    <dgm:cxn modelId="{C8408846-33E9-454D-A492-48224D63AEF3}" type="presOf" srcId="{9A715C9C-CE83-49FE-9EE8-19689C57FC16}" destId="{0A9B9C59-1EA2-418E-9ECC-3955850B7F7F}" srcOrd="0" destOrd="6" presId="urn:microsoft.com/office/officeart/2005/8/layout/vList5"/>
    <dgm:cxn modelId="{8A6D7F40-D729-4AF3-942C-F97BF962913B}" srcId="{644AA0C5-A7C0-42EF-8604-58CDD5B39140}" destId="{7EE3D02C-533A-423D-89DA-177C31BDDB9B}" srcOrd="4" destOrd="0" parTransId="{E51C531B-C270-43C1-B1E9-D55A578D9791}" sibTransId="{5F6494E6-8050-4572-A9DE-C30E83BBFBC3}"/>
    <dgm:cxn modelId="{94078C3E-6613-4F70-A180-6A3CC33CE1ED}" type="presOf" srcId="{B1099911-11B3-440B-9E84-4558F0B64B7E}" destId="{0A9B9C59-1EA2-418E-9ECC-3955850B7F7F}" srcOrd="0" destOrd="7" presId="urn:microsoft.com/office/officeart/2005/8/layout/vList5"/>
    <dgm:cxn modelId="{C6D468DC-8758-4354-9F9F-8D638E740614}" type="presOf" srcId="{45D76A54-E711-4712-942A-C59230775A12}" destId="{0A9B9C59-1EA2-418E-9ECC-3955850B7F7F}" srcOrd="0" destOrd="1" presId="urn:microsoft.com/office/officeart/2005/8/layout/vList5"/>
    <dgm:cxn modelId="{7F9ADAF2-A577-4619-94E0-3A581197D331}" type="presOf" srcId="{D707D329-B40E-406D-A580-F3BA3B5E35AC}" destId="{0A9B9C59-1EA2-418E-9ECC-3955850B7F7F}" srcOrd="0" destOrd="2" presId="urn:microsoft.com/office/officeart/2005/8/layout/vList5"/>
    <dgm:cxn modelId="{349F70BC-6E21-4F22-AECF-A4695440CCD8}" srcId="{644AA0C5-A7C0-42EF-8604-58CDD5B39140}" destId="{0E04EBD7-6F8E-478A-A8BB-6FD5698BED9A}" srcOrd="5" destOrd="0" parTransId="{D70F12B0-96A1-4703-9711-1F63B8AFE4C4}" sibTransId="{02A1E75C-AEC1-4497-A95A-532AD68BFD60}"/>
    <dgm:cxn modelId="{B333E416-FC54-4C18-8F17-D8A6F31B8031}" srcId="{644AA0C5-A7C0-42EF-8604-58CDD5B39140}" destId="{D707D329-B40E-406D-A580-F3BA3B5E35AC}" srcOrd="2" destOrd="0" parTransId="{2F547EC2-A409-4A6F-A524-0EA0D083AC4B}" sibTransId="{05283813-ED9C-484F-89B1-4194AF42D0F4}"/>
    <dgm:cxn modelId="{1D711085-D979-40D4-A746-0A57153516C0}" srcId="{14DCA32C-A6C3-4E9C-9762-32D2FA1CB33A}" destId="{644AA0C5-A7C0-42EF-8604-58CDD5B39140}" srcOrd="0" destOrd="0" parTransId="{9E1B18D7-EF59-42CF-A807-A2A80E702BEE}" sibTransId="{4BB3C5E5-916A-45F6-942B-C5F56BC718E2}"/>
    <dgm:cxn modelId="{9AE51174-EE02-460C-857B-8C3783671E04}" srcId="{644AA0C5-A7C0-42EF-8604-58CDD5B39140}" destId="{B1099911-11B3-440B-9E84-4558F0B64B7E}" srcOrd="7" destOrd="0" parTransId="{00F9D168-492B-4492-9C71-0AC8EC56E1C0}" sibTransId="{87F41501-A343-4D75-BFC5-36612561D0D1}"/>
    <dgm:cxn modelId="{5AB3409D-16EF-4EFA-BB07-1F679D09DDA4}" srcId="{644AA0C5-A7C0-42EF-8604-58CDD5B39140}" destId="{45D76A54-E711-4712-942A-C59230775A12}" srcOrd="1" destOrd="0" parTransId="{5E3A1858-637A-461A-896F-31807467A9E1}" sibTransId="{DC16D0F0-39E7-4824-A8E4-BB0F7E18573A}"/>
    <dgm:cxn modelId="{8C1BDA91-8C87-460E-907F-D7FAB02D3DDA}" srcId="{644AA0C5-A7C0-42EF-8604-58CDD5B39140}" destId="{9A715C9C-CE83-49FE-9EE8-19689C57FC16}" srcOrd="6" destOrd="0" parTransId="{A38D3B94-0585-4D31-BBEF-3062F39FFBD6}" sibTransId="{F692675E-28B9-41EC-9627-FD096FBD0FFC}"/>
    <dgm:cxn modelId="{DFE7D8FD-876A-49BF-84A1-9EE9CE4186E6}" srcId="{644AA0C5-A7C0-42EF-8604-58CDD5B39140}" destId="{CEA159B7-FE0A-4B7D-94CC-FD1274AFD855}" srcOrd="0" destOrd="0" parTransId="{B9406788-9D16-4F9E-9466-A8172FFE1400}" sibTransId="{482685CE-8581-4D86-8305-546A2F7971C2}"/>
    <dgm:cxn modelId="{8426B8EB-2EA7-47EE-8386-9C61D5519BB7}" type="presOf" srcId="{0E04EBD7-6F8E-478A-A8BB-6FD5698BED9A}" destId="{0A9B9C59-1EA2-418E-9ECC-3955850B7F7F}" srcOrd="0" destOrd="5" presId="urn:microsoft.com/office/officeart/2005/8/layout/vList5"/>
    <dgm:cxn modelId="{9D63B667-62E4-475E-B742-E1945C7EB591}" type="presOf" srcId="{959E4C57-019E-4950-8C04-96E52FDC7105}" destId="{0A9B9C59-1EA2-418E-9ECC-3955850B7F7F}" srcOrd="0" destOrd="3" presId="urn:microsoft.com/office/officeart/2005/8/layout/vList5"/>
    <dgm:cxn modelId="{7428C62B-1A25-49BD-B8DE-A3645DFAE7E3}" type="presOf" srcId="{7EE3D02C-533A-423D-89DA-177C31BDDB9B}" destId="{0A9B9C59-1EA2-418E-9ECC-3955850B7F7F}" srcOrd="0" destOrd="4" presId="urn:microsoft.com/office/officeart/2005/8/layout/vList5"/>
    <dgm:cxn modelId="{461665C7-05CD-4E85-B5D8-3C87279FED59}" srcId="{644AA0C5-A7C0-42EF-8604-58CDD5B39140}" destId="{959E4C57-019E-4950-8C04-96E52FDC7105}" srcOrd="3" destOrd="0" parTransId="{693C98E5-EC82-4B3C-86B3-A28B23FE9B46}" sibTransId="{431E0E4A-ADFF-4F9C-AAE4-2BF726EE3EA3}"/>
    <dgm:cxn modelId="{4F353A3D-C72C-4570-8E0A-7AD9658AE3C6}" type="presOf" srcId="{14DCA32C-A6C3-4E9C-9762-32D2FA1CB33A}" destId="{80EBB468-BF90-44AC-8CC4-9411D0EEEBDB}" srcOrd="0" destOrd="0" presId="urn:microsoft.com/office/officeart/2005/8/layout/vList5"/>
    <dgm:cxn modelId="{547E261B-8533-4CF4-B7EE-FA244A72418E}" type="presOf" srcId="{CEA159B7-FE0A-4B7D-94CC-FD1274AFD855}" destId="{0A9B9C59-1EA2-418E-9ECC-3955850B7F7F}" srcOrd="0" destOrd="0" presId="urn:microsoft.com/office/officeart/2005/8/layout/vList5"/>
    <dgm:cxn modelId="{60FC98EB-B120-4B5B-A0C3-3D00980DE7F6}" type="presOf" srcId="{644AA0C5-A7C0-42EF-8604-58CDD5B39140}" destId="{40944215-FAC0-4079-B783-EF6A568B4695}" srcOrd="0" destOrd="0" presId="urn:microsoft.com/office/officeart/2005/8/layout/vList5"/>
    <dgm:cxn modelId="{A890FF0F-FE97-47E7-BC10-077A27A344BA}" type="presParOf" srcId="{80EBB468-BF90-44AC-8CC4-9411D0EEEBDB}" destId="{E1B35023-388B-49F1-8924-97FDECD07B49}" srcOrd="0" destOrd="0" presId="urn:microsoft.com/office/officeart/2005/8/layout/vList5"/>
    <dgm:cxn modelId="{869C9DD8-DE64-4729-B152-0EB970DF0D48}" type="presParOf" srcId="{E1B35023-388B-49F1-8924-97FDECD07B49}" destId="{40944215-FAC0-4079-B783-EF6A568B4695}" srcOrd="0" destOrd="0" presId="urn:microsoft.com/office/officeart/2005/8/layout/vList5"/>
    <dgm:cxn modelId="{B936D311-46C3-4924-80DE-41BBE53B5A18}" type="presParOf" srcId="{E1B35023-388B-49F1-8924-97FDECD07B49}" destId="{0A9B9C59-1EA2-418E-9ECC-3955850B7F7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9B9C59-1EA2-418E-9ECC-3955850B7F7F}">
      <dsp:nvSpPr>
        <dsp:cNvPr id="0" name=""/>
        <dsp:cNvSpPr/>
      </dsp:nvSpPr>
      <dsp:spPr>
        <a:xfrm rot="5400000">
          <a:off x="3740096" y="-717292"/>
          <a:ext cx="2675744" cy="477926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smtClean="0"/>
            <a:t>2.4GHZ using IEEE 802.15.4</a:t>
          </a:r>
          <a:endParaRPr lang="en-US" sz="1600" kern="1200" dirty="0"/>
        </a:p>
        <a:p>
          <a:pPr marL="171450" lvl="1" indent="-171450" algn="l" defTabSz="711200" rtl="0">
            <a:lnSpc>
              <a:spcPct val="90000"/>
            </a:lnSpc>
            <a:spcBef>
              <a:spcPct val="0"/>
            </a:spcBef>
            <a:spcAft>
              <a:spcPct val="15000"/>
            </a:spcAft>
            <a:buChar char="••"/>
          </a:pPr>
          <a:r>
            <a:rPr lang="en-US" sz="1600" kern="1200" dirty="0" smtClean="0"/>
            <a:t>P2P and multi-point Mesh Network</a:t>
          </a:r>
          <a:endParaRPr lang="en-US" sz="1600" kern="1200" dirty="0"/>
        </a:p>
        <a:p>
          <a:pPr marL="171450" lvl="1" indent="-171450" algn="l" defTabSz="711200" rtl="0">
            <a:lnSpc>
              <a:spcPct val="90000"/>
            </a:lnSpc>
            <a:spcBef>
              <a:spcPct val="0"/>
            </a:spcBef>
            <a:spcAft>
              <a:spcPct val="15000"/>
            </a:spcAft>
            <a:buChar char="••"/>
          </a:pPr>
          <a:r>
            <a:rPr lang="en-US" sz="1600" kern="1200" dirty="0" smtClean="0"/>
            <a:t>3.3V, 50mA Input</a:t>
          </a:r>
          <a:endParaRPr lang="en-US" sz="1600" kern="1200" dirty="0"/>
        </a:p>
        <a:p>
          <a:pPr marL="171450" lvl="1" indent="-171450" algn="l" defTabSz="711200" rtl="0">
            <a:lnSpc>
              <a:spcPct val="90000"/>
            </a:lnSpc>
            <a:spcBef>
              <a:spcPct val="0"/>
            </a:spcBef>
            <a:spcAft>
              <a:spcPct val="15000"/>
            </a:spcAft>
            <a:buChar char="••"/>
          </a:pPr>
          <a:r>
            <a:rPr lang="en-US" sz="1600" kern="1200" dirty="0" smtClean="0"/>
            <a:t>1mW Output</a:t>
          </a:r>
          <a:endParaRPr lang="en-US" sz="1600" kern="1200" dirty="0"/>
        </a:p>
        <a:p>
          <a:pPr marL="171450" lvl="1" indent="-171450" algn="l" defTabSz="711200" rtl="0">
            <a:lnSpc>
              <a:spcPct val="90000"/>
            </a:lnSpc>
            <a:spcBef>
              <a:spcPct val="0"/>
            </a:spcBef>
            <a:spcAft>
              <a:spcPct val="15000"/>
            </a:spcAft>
            <a:buChar char="••"/>
          </a:pPr>
          <a:r>
            <a:rPr lang="en-US" sz="1600" kern="1200" dirty="0" smtClean="0"/>
            <a:t>300ft max outdoor range</a:t>
          </a:r>
          <a:endParaRPr lang="en-US" sz="1600" kern="1200" dirty="0"/>
        </a:p>
        <a:p>
          <a:pPr marL="171450" lvl="1" indent="-171450" algn="l" defTabSz="711200" rtl="0">
            <a:lnSpc>
              <a:spcPct val="90000"/>
            </a:lnSpc>
            <a:spcBef>
              <a:spcPct val="0"/>
            </a:spcBef>
            <a:spcAft>
              <a:spcPct val="15000"/>
            </a:spcAft>
            <a:buChar char="••"/>
          </a:pPr>
          <a:r>
            <a:rPr lang="en-US" sz="1600" kern="1200" dirty="0" smtClean="0"/>
            <a:t>6 10-bit ADC input pins</a:t>
          </a:r>
          <a:endParaRPr lang="en-US" sz="1600" kern="1200" dirty="0"/>
        </a:p>
        <a:p>
          <a:pPr marL="171450" lvl="1" indent="-171450" algn="l" defTabSz="711200" rtl="0">
            <a:lnSpc>
              <a:spcPct val="90000"/>
            </a:lnSpc>
            <a:spcBef>
              <a:spcPct val="0"/>
            </a:spcBef>
            <a:spcAft>
              <a:spcPct val="15000"/>
            </a:spcAft>
            <a:buChar char="••"/>
          </a:pPr>
          <a:r>
            <a:rPr lang="en-US" sz="1600" kern="1200" dirty="0" smtClean="0"/>
            <a:t>65536 Channels</a:t>
          </a:r>
          <a:endParaRPr lang="en-US" sz="1600" kern="1200" dirty="0"/>
        </a:p>
        <a:p>
          <a:pPr marL="171450" lvl="1" indent="-171450" algn="l" defTabSz="711200" rtl="0">
            <a:lnSpc>
              <a:spcPct val="90000"/>
            </a:lnSpc>
            <a:spcBef>
              <a:spcPct val="0"/>
            </a:spcBef>
            <a:spcAft>
              <a:spcPct val="15000"/>
            </a:spcAft>
            <a:buChar char="••"/>
          </a:pPr>
          <a:r>
            <a:rPr lang="en-US" sz="1600" kern="1200" dirty="0" smtClean="0"/>
            <a:t>Local or over-air configuration</a:t>
          </a:r>
          <a:endParaRPr lang="en-US" sz="1600" kern="1200" dirty="0"/>
        </a:p>
      </dsp:txBody>
      <dsp:txXfrm rot="-5400000">
        <a:off x="2688337" y="465086"/>
        <a:ext cx="4648645" cy="2414506"/>
      </dsp:txXfrm>
    </dsp:sp>
    <dsp:sp modelId="{40944215-FAC0-4079-B783-EF6A568B4695}">
      <dsp:nvSpPr>
        <dsp:cNvPr id="0" name=""/>
        <dsp:cNvSpPr/>
      </dsp:nvSpPr>
      <dsp:spPr>
        <a:xfrm>
          <a:off x="0" y="0"/>
          <a:ext cx="2688336" cy="3344680"/>
        </a:xfrm>
        <a:prstGeom prst="roundRect">
          <a:avLst/>
        </a:prstGeom>
        <a:solidFill>
          <a:schemeClr val="accent1">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1">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rtl="0">
            <a:lnSpc>
              <a:spcPct val="90000"/>
            </a:lnSpc>
            <a:spcBef>
              <a:spcPct val="0"/>
            </a:spcBef>
            <a:spcAft>
              <a:spcPct val="35000"/>
            </a:spcAft>
          </a:pPr>
          <a:endParaRPr lang="en-US" sz="6500" kern="1200" dirty="0"/>
        </a:p>
      </dsp:txBody>
      <dsp:txXfrm>
        <a:off x="131234" y="131234"/>
        <a:ext cx="2425868" cy="308221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72169820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Shape 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4" name="Shape 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053046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00033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9788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50653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11925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307127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16120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02505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108428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098232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89095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42058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128224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191887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24973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1720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15823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26325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This allows</a:t>
            </a:r>
            <a:r>
              <a:rPr lang="en-US" baseline="0" dirty="0" smtClean="0"/>
              <a:t> them to not only know the exact time of the outage but also if other devices are effected (Ill talk more about that) and the exact location so they can pinpoint the problem which leads to less troubleshooting</a:t>
            </a:r>
            <a:endParaRPr lang="en-US" dirty="0"/>
          </a:p>
        </p:txBody>
      </p:sp>
    </p:spTree>
    <p:extLst>
      <p:ext uri="{BB962C8B-B14F-4D97-AF65-F5344CB8AC3E}">
        <p14:creationId xmlns:p14="http://schemas.microsoft.com/office/powerpoint/2010/main" val="1392485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61665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Each Streetlight</a:t>
            </a:r>
            <a:r>
              <a:rPr lang="en-US" baseline="0" dirty="0" smtClean="0"/>
              <a:t> now becomes a Node to the entire mesh network. The more streetlights the stronger the mesh network becomes. Now any Buildings can now be connected to these nodes by the Smart Meters on the building. This strengthens the mesh network and now brings the same functionality to buildings. With the number of streetlights on our campus this picture would be a good representation of Smart Streetlights being implemented on campus.</a:t>
            </a:r>
            <a:endParaRPr lang="en-US" dirty="0"/>
          </a:p>
        </p:txBody>
      </p:sp>
    </p:spTree>
    <p:extLst>
      <p:ext uri="{BB962C8B-B14F-4D97-AF65-F5344CB8AC3E}">
        <p14:creationId xmlns:p14="http://schemas.microsoft.com/office/powerpoint/2010/main" val="588242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20000"/>
              </a:lnSpc>
              <a:spcBef>
                <a:spcPts val="0"/>
              </a:spcBef>
              <a:buClr>
                <a:schemeClr val="dk1"/>
              </a:buClr>
              <a:buSzPct val="100000"/>
              <a:buFont typeface="Arial"/>
              <a:buNone/>
            </a:pPr>
            <a:endParaRPr lang="en" dirty="0"/>
          </a:p>
        </p:txBody>
      </p:sp>
    </p:spTree>
    <p:extLst>
      <p:ext uri="{BB962C8B-B14F-4D97-AF65-F5344CB8AC3E}">
        <p14:creationId xmlns:p14="http://schemas.microsoft.com/office/powerpoint/2010/main" val="2809242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28751"/>
            <a:ext cx="7543800" cy="1945481"/>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429000"/>
            <a:ext cx="6461760" cy="8001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11/20/2015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11/20/2015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lgn="r">
              <a:spcBef>
                <a:spcPts val="0"/>
              </a:spcBef>
              <a:buNone/>
            </a:pPr>
            <a:fld id="{00000000-1234-1234-1234-123412341234}" type="slidenum">
              <a:rPr lang="en" sz="1300" smtClean="0">
                <a:solidFill>
                  <a:schemeClr val="dk1"/>
                </a:solidFill>
              </a:rPr>
              <a:t>‹#›</a:t>
            </a:fld>
            <a:endParaRPr lang="en" sz="1300">
              <a:solidFill>
                <a:schemeClr val="dk1"/>
              </a:solidFill>
            </a:endParaRP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1752600" cy="4388644"/>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11/20/2015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lgn="r">
              <a:spcBef>
                <a:spcPts val="0"/>
              </a:spcBef>
              <a:buNone/>
            </a:pPr>
            <a:fld id="{00000000-1234-1234-1234-123412341234}" type="slidenum">
              <a:rPr lang="en" sz="1300" smtClean="0">
                <a:solidFill>
                  <a:schemeClr val="dk1"/>
                </a:solidFill>
              </a:rPr>
              <a:t>‹#›</a:t>
            </a:fld>
            <a:endParaRPr lang="en" sz="1300">
              <a:solidFill>
                <a:schemeClr val="dk1"/>
              </a:solidFill>
            </a:endParaRPr>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4" name="Shape 14"/>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11/20/2015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lgn="r">
              <a:spcBef>
                <a:spcPts val="0"/>
              </a:spcBef>
              <a:buNone/>
            </a:pPr>
            <a:fld id="{00000000-1234-1234-1234-123412341234}" type="slidenum">
              <a:rPr lang="en" sz="1300" smtClean="0">
                <a:solidFill>
                  <a:schemeClr val="dk1"/>
                </a:solidFill>
              </a:rPr>
              <a:t>‹#›</a:t>
            </a:fld>
            <a:endParaRPr lang="en" sz="1300">
              <a:solidFill>
                <a:schemeClr val="dk1"/>
              </a:solidFill>
            </a:endParaRPr>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114800"/>
            <a:ext cx="7659687" cy="8763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4" y="2889647"/>
            <a:ext cx="6135687" cy="122515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11/20/2015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lgn="r">
              <a:spcBef>
                <a:spcPts val="0"/>
              </a:spcBef>
              <a:buNone/>
            </a:pPr>
            <a:fld id="{00000000-1234-1234-1234-123412341234}" type="slidenum">
              <a:rPr lang="en" sz="1300" smtClean="0">
                <a:solidFill>
                  <a:schemeClr val="dk1"/>
                </a:solidFill>
              </a:rPr>
              <a:t>‹#›</a:t>
            </a:fld>
            <a:endParaRPr lang="en" sz="1300">
              <a:solidFill>
                <a:schemeClr val="dk1"/>
              </a:solidFill>
            </a:endParaRPr>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52144"/>
            <a:ext cx="3657600" cy="34427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152144"/>
            <a:ext cx="3657600" cy="34427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11/20/2015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lgn="r">
              <a:spcBef>
                <a:spcPts val="0"/>
              </a:spcBef>
              <a:buNone/>
            </a:pPr>
            <a:fld id="{00000000-1234-1234-1234-123412341234}" type="slidenum">
              <a:rPr lang="en" sz="1300" smtClean="0">
                <a:solidFill>
                  <a:schemeClr val="dk1"/>
                </a:solidFill>
              </a:rPr>
              <a:t>‹#›</a:t>
            </a:fld>
            <a:endParaRPr lang="en" sz="1300">
              <a:solidFill>
                <a:schemeClr val="dk1"/>
              </a:solidFill>
            </a:endParaRPr>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3657600" cy="47982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365760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151335"/>
            <a:ext cx="3657600" cy="47982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1631156"/>
            <a:ext cx="365760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11/20/2015</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pPr algn="r">
              <a:spcBef>
                <a:spcPts val="0"/>
              </a:spcBef>
              <a:buNone/>
            </a:pPr>
            <a:fld id="{00000000-1234-1234-1234-123412341234}" type="slidenum">
              <a:rPr lang="en" sz="1300" smtClean="0">
                <a:solidFill>
                  <a:schemeClr val="dk1"/>
                </a:solidFill>
              </a:rPr>
              <a:t>‹#›</a:t>
            </a:fld>
            <a:endParaRPr lang="en" sz="1300">
              <a:solidFill>
                <a:schemeClr val="dk1"/>
              </a:solidFill>
            </a:endParaRPr>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11/20/2015</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11/20/2015</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4121658"/>
            <a:ext cx="7772400" cy="44577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800" y="4572000"/>
            <a:ext cx="7772401" cy="4572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11/20/2015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lgn="r">
              <a:spcBef>
                <a:spcPts val="0"/>
              </a:spcBef>
              <a:buNone/>
            </a:pPr>
            <a:fld id="{00000000-1234-1234-1234-123412341234}" type="slidenum">
              <a:rPr lang="en" sz="1300" smtClean="0">
                <a:solidFill>
                  <a:schemeClr val="dk1"/>
                </a:solidFill>
              </a:rPr>
              <a:t>‹#›</a:t>
            </a:fld>
            <a:endParaRPr lang="en" sz="1300">
              <a:solidFill>
                <a:schemeClr val="dk1"/>
              </a:solidFill>
            </a:endParaRPr>
          </a:p>
        </p:txBody>
      </p:sp>
      <p:sp>
        <p:nvSpPr>
          <p:cNvPr id="9" name="Content Placeholder 8"/>
          <p:cNvSpPr>
            <a:spLocks noGrp="1"/>
          </p:cNvSpPr>
          <p:nvPr>
            <p:ph sz="quarter" idx="13"/>
          </p:nvPr>
        </p:nvSpPr>
        <p:spPr>
          <a:xfrm>
            <a:off x="304800" y="285750"/>
            <a:ext cx="7772400" cy="370713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4121458"/>
            <a:ext cx="7772400" cy="445970"/>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4572000"/>
            <a:ext cx="7772400" cy="45948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11/20/2015</a:t>
            </a:fld>
            <a:endParaRPr lang="en-US"/>
          </a:p>
        </p:txBody>
      </p:sp>
      <p:sp>
        <p:nvSpPr>
          <p:cNvPr id="9" name="Slide Number Placeholder 8"/>
          <p:cNvSpPr>
            <a:spLocks noGrp="1"/>
          </p:cNvSpPr>
          <p:nvPr>
            <p:ph type="sldNum" sz="quarter" idx="11"/>
          </p:nvPr>
        </p:nvSpPr>
        <p:spPr/>
        <p:txBody>
          <a:bodyPr/>
          <a:lstStyle/>
          <a:p>
            <a:pPr algn="r">
              <a:spcBef>
                <a:spcPts val="0"/>
              </a:spcBef>
              <a:buNone/>
            </a:pPr>
            <a:fld id="{00000000-1234-1234-1234-123412341234}" type="slidenum">
              <a:rPr lang="en" sz="1300" smtClean="0">
                <a:solidFill>
                  <a:schemeClr val="dk1"/>
                </a:solidFill>
              </a:rPr>
              <a:t>‹#›</a:t>
            </a:fld>
            <a:endParaRPr lang="en" sz="1300">
              <a:solidFill>
                <a:schemeClr val="dk1"/>
              </a:solidFill>
            </a:endParaRPr>
          </a:p>
        </p:txBody>
      </p:sp>
      <p:sp>
        <p:nvSpPr>
          <p:cNvPr id="10" name="Footer Placeholder 9"/>
          <p:cNvSpPr>
            <a:spLocks noGrp="1"/>
          </p:cNvSpPr>
          <p:nvPr>
            <p:ph type="ftr" sz="quarter" idx="12"/>
          </p:nvPr>
        </p:nvSpPr>
        <p:spPr/>
        <p:txBody>
          <a:bodyPr/>
          <a:lstStyle/>
          <a:p>
            <a:endParaRPr kumimoji="0"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7620000" cy="857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0"/>
            <a:ext cx="7620000" cy="36004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4114800"/>
            <a:ext cx="685800" cy="514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4236720"/>
            <a:ext cx="548640" cy="29718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lgn="r">
              <a:spcBef>
                <a:spcPts val="0"/>
              </a:spcBef>
              <a:buNone/>
            </a:pPr>
            <a:fld id="{00000000-1234-1234-1234-123412341234}" type="slidenum">
              <a:rPr lang="en" sz="1300" smtClean="0">
                <a:solidFill>
                  <a:schemeClr val="dk1"/>
                </a:solidFill>
              </a:rPr>
              <a:t>‹#›</a:t>
            </a:fld>
            <a:endParaRPr lang="en" sz="1300">
              <a:solidFill>
                <a:schemeClr val="dk1"/>
              </a:solidFill>
            </a:endParaRPr>
          </a:p>
        </p:txBody>
      </p:sp>
      <p:sp>
        <p:nvSpPr>
          <p:cNvPr id="5" name="Footer Placeholder 4"/>
          <p:cNvSpPr>
            <a:spLocks noGrp="1"/>
          </p:cNvSpPr>
          <p:nvPr>
            <p:ph type="ftr" sz="quarter" idx="3"/>
          </p:nvPr>
        </p:nvSpPr>
        <p:spPr>
          <a:xfrm rot="16200000">
            <a:off x="7882821" y="2990850"/>
            <a:ext cx="1775461" cy="365760"/>
          </a:xfrm>
          <a:prstGeom prst="rect">
            <a:avLst/>
          </a:prstGeom>
        </p:spPr>
        <p:txBody>
          <a:bodyPr vert="horz" lIns="91440" tIns="45720" rIns="91440" bIns="45720" rtlCol="0" anchor="ctr"/>
          <a:lstStyle>
            <a:lvl1pPr algn="r">
              <a:defRPr sz="1200">
                <a:solidFill>
                  <a:schemeClr val="bg2"/>
                </a:solidFill>
              </a:defRPr>
            </a:lvl1pPr>
          </a:lstStyle>
          <a:p>
            <a:endParaRPr kumimoji="0" lang="en-US"/>
          </a:p>
        </p:txBody>
      </p:sp>
      <p:sp>
        <p:nvSpPr>
          <p:cNvPr id="4" name="Date Placeholder 3"/>
          <p:cNvSpPr>
            <a:spLocks noGrp="1"/>
          </p:cNvSpPr>
          <p:nvPr>
            <p:ph type="dt" sz="half" idx="2"/>
          </p:nvPr>
        </p:nvSpPr>
        <p:spPr>
          <a:xfrm rot="16200000">
            <a:off x="7856152" y="1188720"/>
            <a:ext cx="1828799" cy="365760"/>
          </a:xfrm>
          <a:prstGeom prst="rect">
            <a:avLst/>
          </a:prstGeom>
        </p:spPr>
        <p:txBody>
          <a:bodyPr vert="horz" lIns="91440" tIns="45720" rIns="91440" bIns="45720" rtlCol="0" anchor="ctr"/>
          <a:lstStyle>
            <a:lvl1pPr algn="l">
              <a:defRPr sz="1200">
                <a:solidFill>
                  <a:schemeClr val="bg2"/>
                </a:solidFill>
              </a:defRPr>
            </a:lvl1pPr>
          </a:lstStyle>
          <a:p>
            <a:pPr eaLnBrk="1" latinLnBrk="0" hangingPunct="1"/>
            <a:fld id="{C699CB88-5E1A-4FAC-892A-60949ACB1F6F}" type="datetimeFigureOut">
              <a:rPr lang="en-US" smtClean="0"/>
              <a:pPr eaLnBrk="1" latinLnBrk="0" hangingPunct="1"/>
              <a:t>11/20/2015</a:t>
            </a:fld>
            <a:endParaRPr lang="en-US"/>
          </a:p>
        </p:txBody>
      </p:sp>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Lst>
  <p:hf sldNum="0"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5.gif"/></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eg"/><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ctrTitle"/>
          </p:nvPr>
        </p:nvSpPr>
        <p:spPr>
          <a:prstGeom prst="rect">
            <a:avLst/>
          </a:prstGeom>
        </p:spPr>
        <p:txBody>
          <a:bodyPr lIns="91425" tIns="91425" rIns="91425" bIns="91425" anchor="b" anchorCtr="0">
            <a:noAutofit/>
          </a:bodyPr>
          <a:lstStyle/>
          <a:p>
            <a:pPr>
              <a:spcBef>
                <a:spcPts val="0"/>
              </a:spcBef>
              <a:buNone/>
            </a:pPr>
            <a:r>
              <a:rPr lang="en" sz="5400" dirty="0" smtClean="0"/>
              <a:t>Smart Streetlight </a:t>
            </a:r>
            <a:br>
              <a:rPr lang="en" sz="5400" dirty="0" smtClean="0"/>
            </a:br>
            <a:r>
              <a:rPr lang="en" sz="5400" dirty="0" smtClean="0"/>
              <a:t>Proof of Concept</a:t>
            </a:r>
            <a:br>
              <a:rPr lang="en" sz="5400" dirty="0" smtClean="0"/>
            </a:br>
            <a:endParaRPr lang="en" sz="5400" dirty="0"/>
          </a:p>
        </p:txBody>
      </p:sp>
      <p:sp>
        <p:nvSpPr>
          <p:cNvPr id="31" name="Shape 31"/>
          <p:cNvSpPr txBox="1">
            <a:spLocks noGrp="1"/>
          </p:cNvSpPr>
          <p:nvPr>
            <p:ph type="subTitle" idx="1"/>
          </p:nvPr>
        </p:nvSpPr>
        <p:spPr>
          <a:xfrm>
            <a:off x="7239000" y="4324350"/>
            <a:ext cx="1344706" cy="800100"/>
          </a:xfrm>
          <a:prstGeom prst="rect">
            <a:avLst/>
          </a:prstGeom>
        </p:spPr>
        <p:txBody>
          <a:bodyPr lIns="91425" tIns="91425" rIns="91425" bIns="91425" anchor="t" anchorCtr="0">
            <a:noAutofit/>
          </a:bodyPr>
          <a:lstStyle/>
          <a:p>
            <a:pPr>
              <a:spcBef>
                <a:spcPts val="0"/>
              </a:spcBef>
              <a:buNone/>
            </a:pPr>
            <a:r>
              <a:rPr lang="en" dirty="0" smtClean="0">
                <a:solidFill>
                  <a:schemeClr val="tx1">
                    <a:lumMod val="65000"/>
                    <a:lumOff val="35000"/>
                  </a:schemeClr>
                </a:solidFill>
              </a:rPr>
              <a:t>Group 9</a:t>
            </a:r>
            <a:endParaRPr lang="en" dirty="0">
              <a:solidFill>
                <a:schemeClr val="tx1">
                  <a:lumMod val="65000"/>
                  <a:lumOff val="35000"/>
                </a:schemeClr>
              </a:solidFill>
            </a:endParaRPr>
          </a:p>
          <a:p>
            <a:pPr>
              <a:spcBef>
                <a:spcPts val="0"/>
              </a:spcBef>
              <a:buNone/>
            </a:pPr>
            <a:r>
              <a:rPr lang="en" dirty="0" smtClean="0">
                <a:solidFill>
                  <a:schemeClr val="tx1">
                    <a:lumMod val="65000"/>
                    <a:lumOff val="35000"/>
                  </a:schemeClr>
                </a:solidFill>
              </a:rPr>
              <a:t>11/20/15</a:t>
            </a:r>
            <a:endParaRPr lang="en" dirty="0">
              <a:solidFill>
                <a:schemeClr val="tx1">
                  <a:lumMod val="65000"/>
                  <a:lumOff val="35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2" name="TextBox 1"/>
          <p:cNvSpPr txBox="1"/>
          <p:nvPr/>
        </p:nvSpPr>
        <p:spPr>
          <a:xfrm>
            <a:off x="152400" y="3638550"/>
            <a:ext cx="3962400" cy="1323439"/>
          </a:xfrm>
          <a:prstGeom prst="rect">
            <a:avLst/>
          </a:prstGeom>
          <a:noFill/>
        </p:spPr>
        <p:txBody>
          <a:bodyPr wrap="square" rtlCol="0">
            <a:spAutoFit/>
          </a:bodyPr>
          <a:lstStyle/>
          <a:p>
            <a:r>
              <a:rPr lang="en-US" sz="2000" dirty="0" smtClean="0">
                <a:solidFill>
                  <a:schemeClr val="tx1">
                    <a:lumMod val="65000"/>
                    <a:lumOff val="35000"/>
                  </a:schemeClr>
                </a:solidFill>
              </a:rPr>
              <a:t>Thor Cutler</a:t>
            </a:r>
          </a:p>
          <a:p>
            <a:r>
              <a:rPr lang="en-US" sz="2000" dirty="0" smtClean="0">
                <a:solidFill>
                  <a:schemeClr val="tx1">
                    <a:lumMod val="65000"/>
                    <a:lumOff val="35000"/>
                  </a:schemeClr>
                </a:solidFill>
              </a:rPr>
              <a:t>Tucker Russ</a:t>
            </a:r>
          </a:p>
          <a:p>
            <a:r>
              <a:rPr lang="en-US" sz="2000" dirty="0" smtClean="0">
                <a:solidFill>
                  <a:schemeClr val="tx1">
                    <a:lumMod val="65000"/>
                    <a:lumOff val="35000"/>
                  </a:schemeClr>
                </a:solidFill>
              </a:rPr>
              <a:t>Anthony Giordano</a:t>
            </a:r>
          </a:p>
          <a:p>
            <a:r>
              <a:rPr lang="en-US" sz="2000" dirty="0" smtClean="0">
                <a:solidFill>
                  <a:schemeClr val="tx1">
                    <a:lumMod val="65000"/>
                    <a:lumOff val="35000"/>
                  </a:schemeClr>
                </a:solidFill>
              </a:rPr>
              <a:t>Brandon Berry</a:t>
            </a:r>
            <a:endParaRPr lang="en-US" sz="2000" dirty="0">
              <a:solidFill>
                <a:schemeClr val="tx1">
                  <a:lumMod val="65000"/>
                  <a:lumOff val="35000"/>
                </a:schemeClr>
              </a:solidFill>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Benefits</a:t>
            </a:r>
            <a:endParaRPr lang="en-US" sz="2000" dirty="0"/>
          </a:p>
        </p:txBody>
      </p:sp>
      <p:sp>
        <p:nvSpPr>
          <p:cNvPr id="3" name="Content Placeholder 2"/>
          <p:cNvSpPr>
            <a:spLocks noGrp="1"/>
          </p:cNvSpPr>
          <p:nvPr>
            <p:ph idx="1"/>
          </p:nvPr>
        </p:nvSpPr>
        <p:spPr>
          <a:xfrm>
            <a:off x="454241" y="895350"/>
            <a:ext cx="7620000" cy="3600450"/>
          </a:xfrm>
        </p:spPr>
        <p:txBody>
          <a:bodyPr/>
          <a:lstStyle/>
          <a:p>
            <a:endParaRPr lang="en-US" dirty="0" smtClean="0"/>
          </a:p>
          <a:p>
            <a:r>
              <a:rPr lang="en-US" dirty="0" smtClean="0"/>
              <a:t>Time since outage</a:t>
            </a:r>
          </a:p>
          <a:p>
            <a:r>
              <a:rPr lang="en-US" dirty="0" smtClean="0"/>
              <a:t>Location of outage</a:t>
            </a:r>
          </a:p>
          <a:p>
            <a:r>
              <a:rPr lang="en-US" dirty="0" smtClean="0"/>
              <a:t>More information leads to less troubleshooting to find where fault is located</a:t>
            </a:r>
          </a:p>
          <a:p>
            <a:r>
              <a:rPr lang="en-US" dirty="0" smtClean="0"/>
              <a:t>Potential to do research, estimate costs of power saving ideas, etc.</a:t>
            </a:r>
          </a:p>
          <a:p>
            <a:r>
              <a:rPr lang="en-US" dirty="0" smtClean="0"/>
              <a:t>Change existing streetlight bulbs to LEDs</a:t>
            </a:r>
          </a:p>
          <a:p>
            <a:pPr marL="114300" indent="0">
              <a:buNone/>
            </a:pPr>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6" name="TextBox 5"/>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9</a:t>
            </a:r>
            <a:endParaRPr lang="en-US" sz="900" dirty="0">
              <a:solidFill>
                <a:schemeClr val="bg1"/>
              </a:solidFill>
            </a:endParaRPr>
          </a:p>
        </p:txBody>
      </p:sp>
      <p:sp>
        <p:nvSpPr>
          <p:cNvPr id="7" name="TextBox 6"/>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Tucker</a:t>
            </a:r>
            <a:endParaRPr lang="en-US" sz="900" dirty="0">
              <a:solidFill>
                <a:schemeClr val="bg1"/>
              </a:solidFill>
            </a:endParaRPr>
          </a:p>
        </p:txBody>
      </p:sp>
    </p:spTree>
    <p:extLst>
      <p:ext uri="{BB962C8B-B14F-4D97-AF65-F5344CB8AC3E}">
        <p14:creationId xmlns:p14="http://schemas.microsoft.com/office/powerpoint/2010/main" val="1705252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294651"/>
            <a:ext cx="8229600" cy="857250"/>
          </a:xfrm>
          <a:prstGeom prst="rect">
            <a:avLst/>
          </a:prstGeom>
        </p:spPr>
        <p:txBody>
          <a:bodyPr lIns="91425" tIns="91425" rIns="91425" bIns="91425" anchor="b" anchorCtr="0">
            <a:noAutofit/>
          </a:bodyPr>
          <a:lstStyle/>
          <a:p>
            <a:pPr lvl="0" rtl="0">
              <a:spcBef>
                <a:spcPts val="0"/>
              </a:spcBef>
              <a:buClr>
                <a:schemeClr val="dk1"/>
              </a:buClr>
              <a:buSzPct val="61111"/>
              <a:buFont typeface="Arial"/>
              <a:buNone/>
            </a:pPr>
            <a:r>
              <a:rPr lang="en" sz="2000" dirty="0" smtClean="0"/>
              <a:t>XBee Series 1</a:t>
            </a:r>
            <a:endParaRPr lang="en" sz="2000" dirty="0"/>
          </a:p>
          <a:p>
            <a:pPr>
              <a:spcBef>
                <a:spcPts val="0"/>
              </a:spcBef>
              <a:buNone/>
            </a:pPr>
            <a:endParaRPr sz="1400" b="0" dirty="0"/>
          </a:p>
        </p:txBody>
      </p:sp>
      <p:graphicFrame>
        <p:nvGraphicFramePr>
          <p:cNvPr id="3" name="Diagram 2"/>
          <p:cNvGraphicFramePr/>
          <p:nvPr>
            <p:extLst/>
          </p:nvPr>
        </p:nvGraphicFramePr>
        <p:xfrm>
          <a:off x="457200" y="1047750"/>
          <a:ext cx="7467600" cy="3344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http://www.isotope221.com/sva/classes/physical_computing/labs/lab-10-wireless/photos/DSC0199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1960518"/>
            <a:ext cx="2209800" cy="1473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7" name="TextBox 6"/>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9</a:t>
            </a:r>
            <a:endParaRPr lang="en-US" sz="900" dirty="0">
              <a:solidFill>
                <a:schemeClr val="bg1"/>
              </a:solidFill>
            </a:endParaRPr>
          </a:p>
        </p:txBody>
      </p:sp>
      <p:sp>
        <p:nvSpPr>
          <p:cNvPr id="8" name="TextBox 7"/>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Thor</a:t>
            </a:r>
            <a:endParaRPr lang="en-US" sz="900" dirty="0">
              <a:solidFill>
                <a:schemeClr val="bg1"/>
              </a:solidFill>
            </a:endParaRPr>
          </a:p>
        </p:txBody>
      </p:sp>
    </p:spTree>
    <p:extLst>
      <p:ext uri="{BB962C8B-B14F-4D97-AF65-F5344CB8AC3E}">
        <p14:creationId xmlns:p14="http://schemas.microsoft.com/office/powerpoint/2010/main" val="2472006713"/>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180"/>
            <a:ext cx="8229600" cy="857250"/>
          </a:xfrm>
        </p:spPr>
        <p:txBody>
          <a:bodyPr/>
          <a:lstStyle/>
          <a:p>
            <a:r>
              <a:rPr lang="en-US" sz="2000" dirty="0" smtClean="0"/>
              <a:t>Configuration</a:t>
            </a:r>
            <a:endParaRPr lang="en-US" sz="2000" dirty="0"/>
          </a:p>
        </p:txBody>
      </p:sp>
      <p:sp>
        <p:nvSpPr>
          <p:cNvPr id="3" name="Text Placeholder 2"/>
          <p:cNvSpPr>
            <a:spLocks noGrp="1"/>
          </p:cNvSpPr>
          <p:nvPr>
            <p:ph type="body" idx="1"/>
          </p:nvPr>
        </p:nvSpPr>
        <p:spPr>
          <a:xfrm>
            <a:off x="457200" y="1200150"/>
            <a:ext cx="8001000" cy="3725680"/>
          </a:xfrm>
        </p:spPr>
        <p:txBody>
          <a:bodyPr/>
          <a:lstStyle/>
          <a:p>
            <a:r>
              <a:rPr lang="en-US" dirty="0" err="1" smtClean="0"/>
              <a:t>XBee</a:t>
            </a:r>
            <a:r>
              <a:rPr lang="en-US" dirty="0" smtClean="0"/>
              <a:t> devices are configured using X-CTU, a free </a:t>
            </a:r>
            <a:r>
              <a:rPr lang="en-US" dirty="0"/>
              <a:t>multi-platform application </a:t>
            </a:r>
            <a:r>
              <a:rPr lang="en-US" dirty="0" smtClean="0"/>
              <a:t>by Digi</a:t>
            </a:r>
          </a:p>
          <a:p>
            <a:r>
              <a:rPr lang="en-US" dirty="0" smtClean="0"/>
              <a:t>X-CTU allows each </a:t>
            </a:r>
            <a:r>
              <a:rPr lang="en-US" dirty="0" err="1" smtClean="0"/>
              <a:t>XBee</a:t>
            </a:r>
            <a:r>
              <a:rPr lang="en-US" dirty="0" smtClean="0"/>
              <a:t> device to be flashed with personal settings, such as using a certain pin as a digital input.</a:t>
            </a:r>
          </a:p>
        </p:txBody>
      </p:sp>
      <p:pic>
        <p:nvPicPr>
          <p:cNvPr id="2052" name="Picture 4" descr="http://oceancontrols.com.au/images/D/09819-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028950"/>
            <a:ext cx="17526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pic>
        <p:nvPicPr>
          <p:cNvPr id="1026" name="Picture 2" descr="https://www.safaribooksonline.com/library/view/the-hands-on-xbee/9780123914040/images/F000399bm13-978012391404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2857623"/>
            <a:ext cx="4381500" cy="223837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9</a:t>
            </a:r>
            <a:endParaRPr lang="en-US" sz="900" dirty="0">
              <a:solidFill>
                <a:schemeClr val="bg1"/>
              </a:solidFill>
            </a:endParaRPr>
          </a:p>
        </p:txBody>
      </p:sp>
      <p:sp>
        <p:nvSpPr>
          <p:cNvPr id="10" name="TextBox 9"/>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Thor</a:t>
            </a:r>
            <a:endParaRPr lang="en-US" sz="900" dirty="0">
              <a:solidFill>
                <a:schemeClr val="bg1"/>
              </a:solidFill>
            </a:endParaRPr>
          </a:p>
        </p:txBody>
      </p:sp>
    </p:spTree>
    <p:extLst>
      <p:ext uri="{BB962C8B-B14F-4D97-AF65-F5344CB8AC3E}">
        <p14:creationId xmlns:p14="http://schemas.microsoft.com/office/powerpoint/2010/main" val="17748494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123826"/>
            <a:ext cx="8229600" cy="857250"/>
          </a:xfrm>
        </p:spPr>
        <p:txBody>
          <a:bodyPr/>
          <a:lstStyle/>
          <a:p>
            <a:r>
              <a:rPr lang="en-US" sz="2000" dirty="0" smtClean="0"/>
              <a:t>Streetlight </a:t>
            </a:r>
            <a:r>
              <a:rPr lang="en-US" sz="2000" dirty="0" err="1" smtClean="0"/>
              <a:t>XBee</a:t>
            </a:r>
            <a:r>
              <a:rPr lang="en-US" sz="2000" dirty="0" smtClean="0"/>
              <a:t> Device Design</a:t>
            </a:r>
            <a:r>
              <a:rPr lang="en-US" dirty="0" smtClean="0"/>
              <a:t>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7" name="TextBox 6"/>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9</a:t>
            </a:r>
            <a:endParaRPr lang="en-US" sz="900" dirty="0">
              <a:solidFill>
                <a:schemeClr val="bg1"/>
              </a:solidFill>
            </a:endParaRPr>
          </a:p>
        </p:txBody>
      </p:sp>
      <p:sp>
        <p:nvSpPr>
          <p:cNvPr id="8" name="TextBox 7"/>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Thor</a:t>
            </a:r>
            <a:endParaRPr lang="en-US" sz="900" dirty="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327" y="872377"/>
            <a:ext cx="7544371" cy="4061573"/>
          </a:xfrm>
          <a:prstGeom prst="rect">
            <a:avLst/>
          </a:prstGeom>
        </p:spPr>
      </p:pic>
    </p:spTree>
    <p:extLst>
      <p:ext uri="{BB962C8B-B14F-4D97-AF65-F5344CB8AC3E}">
        <p14:creationId xmlns:p14="http://schemas.microsoft.com/office/powerpoint/2010/main" val="21976891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7" name="TextBox 6"/>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9</a:t>
            </a:r>
            <a:endParaRPr lang="en-US" sz="900" dirty="0">
              <a:solidFill>
                <a:schemeClr val="bg1"/>
              </a:solidFill>
            </a:endParaRPr>
          </a:p>
        </p:txBody>
      </p:sp>
      <p:sp>
        <p:nvSpPr>
          <p:cNvPr id="8" name="TextBox 7"/>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Thor</a:t>
            </a:r>
            <a:endParaRPr lang="en-US" sz="900" dirty="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504168"/>
            <a:ext cx="5211243" cy="4746457"/>
          </a:xfrm>
          <a:prstGeom prst="rect">
            <a:avLst/>
          </a:prstGeom>
        </p:spPr>
      </p:pic>
      <p:sp>
        <p:nvSpPr>
          <p:cNvPr id="2" name="Title 1"/>
          <p:cNvSpPr>
            <a:spLocks noGrp="1"/>
          </p:cNvSpPr>
          <p:nvPr>
            <p:ph type="title"/>
          </p:nvPr>
        </p:nvSpPr>
        <p:spPr>
          <a:xfrm>
            <a:off x="438150" y="123826"/>
            <a:ext cx="8229600" cy="857250"/>
          </a:xfrm>
        </p:spPr>
        <p:txBody>
          <a:bodyPr/>
          <a:lstStyle/>
          <a:p>
            <a:r>
              <a:rPr lang="en-US" sz="2000" dirty="0" smtClean="0"/>
              <a:t>User Interface </a:t>
            </a:r>
            <a:r>
              <a:rPr lang="en-US" sz="2000" dirty="0" err="1" smtClean="0"/>
              <a:t>XBee</a:t>
            </a:r>
            <a:r>
              <a:rPr lang="en-US" sz="2000" dirty="0" smtClean="0"/>
              <a:t> Device Design</a:t>
            </a:r>
            <a:r>
              <a:rPr lang="en-US" dirty="0" smtClean="0"/>
              <a:t> </a:t>
            </a:r>
            <a:endParaRPr lang="en-US" dirty="0"/>
          </a:p>
        </p:txBody>
      </p:sp>
    </p:spTree>
    <p:extLst>
      <p:ext uri="{BB962C8B-B14F-4D97-AF65-F5344CB8AC3E}">
        <p14:creationId xmlns:p14="http://schemas.microsoft.com/office/powerpoint/2010/main" val="42660496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123826"/>
            <a:ext cx="8229600" cy="857250"/>
          </a:xfrm>
        </p:spPr>
        <p:txBody>
          <a:bodyPr/>
          <a:lstStyle/>
          <a:p>
            <a:r>
              <a:rPr lang="en-US" sz="2000" dirty="0" smtClean="0"/>
              <a:t>Streetlight </a:t>
            </a:r>
            <a:r>
              <a:rPr lang="en-US" sz="2000" dirty="0" err="1" smtClean="0"/>
              <a:t>Xbee</a:t>
            </a:r>
            <a:r>
              <a:rPr lang="en-US" sz="2000" dirty="0" smtClean="0"/>
              <a:t> Device Properties</a:t>
            </a:r>
            <a:r>
              <a:rPr lang="en-US" dirty="0" smtClean="0"/>
              <a:t> </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7" name="TextBox 6"/>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9</a:t>
            </a:r>
            <a:endParaRPr lang="en-US" sz="900" dirty="0">
              <a:solidFill>
                <a:schemeClr val="bg1"/>
              </a:solidFill>
            </a:endParaRPr>
          </a:p>
        </p:txBody>
      </p:sp>
      <p:sp>
        <p:nvSpPr>
          <p:cNvPr id="8" name="TextBox 7"/>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Thor</a:t>
            </a:r>
            <a:endParaRPr lang="en-US" sz="900" dirty="0">
              <a:solidFill>
                <a:schemeClr val="bg1"/>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200" y="3789745"/>
            <a:ext cx="2514600" cy="1353755"/>
          </a:xfrm>
          <a:prstGeom prst="rect">
            <a:avLst/>
          </a:prstGeom>
        </p:spPr>
      </p:pic>
      <p:sp>
        <p:nvSpPr>
          <p:cNvPr id="3" name="Text Placeholder 2"/>
          <p:cNvSpPr>
            <a:spLocks noGrp="1"/>
          </p:cNvSpPr>
          <p:nvPr>
            <p:ph type="body" idx="1"/>
          </p:nvPr>
        </p:nvSpPr>
        <p:spPr>
          <a:xfrm>
            <a:off x="457200" y="971550"/>
            <a:ext cx="8229600" cy="3725680"/>
          </a:xfrm>
        </p:spPr>
        <p:txBody>
          <a:bodyPr/>
          <a:lstStyle/>
          <a:p>
            <a:r>
              <a:rPr lang="en-US" dirty="0" smtClean="0"/>
              <a:t>The </a:t>
            </a:r>
            <a:r>
              <a:rPr lang="en-US" dirty="0" err="1" smtClean="0"/>
              <a:t>XBee</a:t>
            </a:r>
            <a:r>
              <a:rPr lang="en-US" dirty="0" smtClean="0"/>
              <a:t> device attached to a monitored device should always be powered, even if the monitored device is not</a:t>
            </a:r>
          </a:p>
          <a:p>
            <a:endParaRPr lang="en-US" dirty="0"/>
          </a:p>
          <a:p>
            <a:r>
              <a:rPr lang="en-US" dirty="0" smtClean="0"/>
              <a:t>Send data packets (known as frames) on a set time intervals containing monitored device information</a:t>
            </a:r>
          </a:p>
          <a:p>
            <a:endParaRPr lang="en-US" dirty="0"/>
          </a:p>
          <a:p>
            <a:r>
              <a:rPr lang="en-US" dirty="0" smtClean="0"/>
              <a:t>Uses two pins to monitor device allowing the data to show if the entire device has lost power, or if LED bulb is out</a:t>
            </a:r>
          </a:p>
          <a:p>
            <a:endParaRPr lang="en-US" dirty="0"/>
          </a:p>
          <a:p>
            <a:endParaRPr lang="en-US" dirty="0"/>
          </a:p>
        </p:txBody>
      </p:sp>
    </p:spTree>
    <p:extLst>
      <p:ext uri="{BB962C8B-B14F-4D97-AF65-F5344CB8AC3E}">
        <p14:creationId xmlns:p14="http://schemas.microsoft.com/office/powerpoint/2010/main" val="11362606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123826"/>
            <a:ext cx="8229600" cy="857250"/>
          </a:xfrm>
        </p:spPr>
        <p:txBody>
          <a:bodyPr/>
          <a:lstStyle/>
          <a:p>
            <a:r>
              <a:rPr lang="en-US" sz="2000" dirty="0" smtClean="0"/>
              <a:t>User Interface </a:t>
            </a:r>
            <a:r>
              <a:rPr lang="en-US" sz="2000" dirty="0" err="1" smtClean="0"/>
              <a:t>XBee</a:t>
            </a:r>
            <a:r>
              <a:rPr lang="en-US" sz="2000" dirty="0" smtClean="0"/>
              <a:t> Device Properties</a:t>
            </a:r>
            <a:r>
              <a:rPr lang="en-US" dirty="0" smtClean="0"/>
              <a:t> </a:t>
            </a:r>
            <a:endParaRPr lang="en-US" dirty="0"/>
          </a:p>
        </p:txBody>
      </p:sp>
      <p:sp>
        <p:nvSpPr>
          <p:cNvPr id="3" name="Text Placeholder 2"/>
          <p:cNvSpPr>
            <a:spLocks noGrp="1"/>
          </p:cNvSpPr>
          <p:nvPr>
            <p:ph type="body" idx="1"/>
          </p:nvPr>
        </p:nvSpPr>
        <p:spPr>
          <a:xfrm>
            <a:off x="457200" y="971550"/>
            <a:ext cx="8229600" cy="3725680"/>
          </a:xfrm>
        </p:spPr>
        <p:txBody>
          <a:bodyPr/>
          <a:lstStyle/>
          <a:p>
            <a:r>
              <a:rPr lang="en-US" dirty="0" smtClean="0"/>
              <a:t>The Raspberry Pi will be connected to its own </a:t>
            </a:r>
            <a:r>
              <a:rPr lang="en-US" dirty="0" err="1" smtClean="0"/>
              <a:t>XBee</a:t>
            </a:r>
            <a:r>
              <a:rPr lang="en-US" dirty="0" smtClean="0"/>
              <a:t> device that is set up to receive data packets (frames) from the </a:t>
            </a:r>
            <a:r>
              <a:rPr lang="en-US" dirty="0" err="1" smtClean="0"/>
              <a:t>Xbee</a:t>
            </a:r>
            <a:r>
              <a:rPr lang="en-US" dirty="0" smtClean="0"/>
              <a:t> devices attached to monitored devices</a:t>
            </a:r>
          </a:p>
          <a:p>
            <a:endParaRPr lang="en-US" dirty="0"/>
          </a:p>
          <a:p>
            <a:r>
              <a:rPr lang="en-US" dirty="0" smtClean="0"/>
              <a:t>The Raspberry Pi will use the data from the frames to determine the status of each monitored device</a:t>
            </a:r>
          </a:p>
          <a:p>
            <a:pPr marL="114300" indent="0">
              <a:buNone/>
            </a:pPr>
            <a:endParaRPr lang="en-US" dirty="0" smtClean="0"/>
          </a:p>
          <a:p>
            <a:r>
              <a:rPr lang="en-US" dirty="0" smtClean="0"/>
              <a:t>The status of each monitored device will be viewable on the LCD screen,</a:t>
            </a:r>
          </a:p>
          <a:p>
            <a:endParaRPr lang="en-US"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7" name="TextBox 6"/>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9</a:t>
            </a:r>
            <a:endParaRPr lang="en-US" sz="900" dirty="0">
              <a:solidFill>
                <a:schemeClr val="bg1"/>
              </a:solidFill>
            </a:endParaRPr>
          </a:p>
        </p:txBody>
      </p:sp>
      <p:sp>
        <p:nvSpPr>
          <p:cNvPr id="8" name="TextBox 7"/>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Thor</a:t>
            </a:r>
            <a:endParaRPr lang="en-US" sz="900" dirty="0">
              <a:solidFill>
                <a:schemeClr val="bg1"/>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3714750"/>
            <a:ext cx="1447800" cy="1318672"/>
          </a:xfrm>
          <a:prstGeom prst="rect">
            <a:avLst/>
          </a:prstGeom>
        </p:spPr>
      </p:pic>
    </p:spTree>
    <p:extLst>
      <p:ext uri="{BB962C8B-B14F-4D97-AF65-F5344CB8AC3E}">
        <p14:creationId xmlns:p14="http://schemas.microsoft.com/office/powerpoint/2010/main" val="32560514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123826"/>
            <a:ext cx="8229600" cy="857250"/>
          </a:xfrm>
        </p:spPr>
        <p:txBody>
          <a:bodyPr/>
          <a:lstStyle/>
          <a:p>
            <a:r>
              <a:rPr lang="en-US" sz="2000" dirty="0" smtClean="0"/>
              <a:t>Data Packets (Frames) Explained</a:t>
            </a:r>
            <a:r>
              <a:rPr lang="en-US" dirty="0" smtClean="0"/>
              <a:t> </a:t>
            </a:r>
            <a:endParaRPr lang="en-US" dirty="0"/>
          </a:p>
        </p:txBody>
      </p:sp>
      <p:sp>
        <p:nvSpPr>
          <p:cNvPr id="3" name="Text Placeholder 2"/>
          <p:cNvSpPr>
            <a:spLocks noGrp="1"/>
          </p:cNvSpPr>
          <p:nvPr>
            <p:ph type="body" idx="1"/>
          </p:nvPr>
        </p:nvSpPr>
        <p:spPr>
          <a:xfrm>
            <a:off x="457200" y="1428750"/>
            <a:ext cx="8001000" cy="3725680"/>
          </a:xfrm>
        </p:spPr>
        <p:txBody>
          <a:bodyPr>
            <a:normAutofit lnSpcReduction="10000"/>
          </a:bodyPr>
          <a:lstStyle/>
          <a:p>
            <a:r>
              <a:rPr lang="en-US" dirty="0" smtClean="0"/>
              <a:t>7E: Start Byte</a:t>
            </a:r>
          </a:p>
          <a:p>
            <a:pPr marL="114300" indent="0">
              <a:buNone/>
            </a:pPr>
            <a:endParaRPr lang="en-US" dirty="0" smtClean="0"/>
          </a:p>
          <a:p>
            <a:r>
              <a:rPr lang="en-US" dirty="0" smtClean="0"/>
              <a:t>0, 13, A2, 0, 43, 78, FF, 79: Source Address</a:t>
            </a:r>
          </a:p>
          <a:p>
            <a:pPr marL="114300" indent="0">
              <a:buNone/>
            </a:pPr>
            <a:endParaRPr lang="en-US" dirty="0" smtClean="0"/>
          </a:p>
          <a:p>
            <a:r>
              <a:rPr lang="en-US" dirty="0"/>
              <a:t>0, 10: Digital Channel </a:t>
            </a:r>
            <a:r>
              <a:rPr lang="en-US" dirty="0" smtClean="0"/>
              <a:t>Mask</a:t>
            </a:r>
          </a:p>
          <a:p>
            <a:pPr lvl="1"/>
            <a:r>
              <a:rPr lang="en-US" dirty="0" smtClean="0"/>
              <a:t>1st </a:t>
            </a:r>
            <a:r>
              <a:rPr lang="en-US" dirty="0"/>
              <a:t>byte (0) for D10, D11, </a:t>
            </a:r>
            <a:r>
              <a:rPr lang="en-US" dirty="0" smtClean="0"/>
              <a:t>D12; </a:t>
            </a:r>
            <a:r>
              <a:rPr lang="en-US" dirty="0"/>
              <a:t>2nd byte (10) for </a:t>
            </a:r>
            <a:r>
              <a:rPr lang="en-US" dirty="0" smtClean="0"/>
              <a:t>D0:D7 </a:t>
            </a:r>
          </a:p>
          <a:p>
            <a:pPr lvl="1"/>
            <a:r>
              <a:rPr lang="en-US" dirty="0" smtClean="0"/>
              <a:t>Pin </a:t>
            </a:r>
            <a:r>
              <a:rPr lang="en-US" dirty="0"/>
              <a:t>4 is set to receive </a:t>
            </a:r>
            <a:r>
              <a:rPr lang="en-US" dirty="0" smtClean="0"/>
              <a:t>data</a:t>
            </a:r>
          </a:p>
          <a:p>
            <a:pPr marL="114300" indent="0">
              <a:buNone/>
            </a:pPr>
            <a:endParaRPr lang="en-US" dirty="0" smtClean="0"/>
          </a:p>
          <a:p>
            <a:r>
              <a:rPr lang="en-US" dirty="0"/>
              <a:t>0, 10: Digital Sample </a:t>
            </a:r>
            <a:r>
              <a:rPr lang="en-US" dirty="0" smtClean="0"/>
              <a:t>Mask</a:t>
            </a:r>
          </a:p>
          <a:p>
            <a:pPr lvl="1"/>
            <a:r>
              <a:rPr lang="en-US" dirty="0" smtClean="0"/>
              <a:t>Basically </a:t>
            </a:r>
            <a:r>
              <a:rPr lang="en-US" dirty="0"/>
              <a:t>means pin 4 is currently active high (Receiving </a:t>
            </a:r>
            <a:r>
              <a:rPr lang="en-US" dirty="0" smtClean="0"/>
              <a:t>Signal)</a:t>
            </a:r>
          </a:p>
          <a:p>
            <a:pPr lvl="1"/>
            <a:r>
              <a:rPr lang="en-US" dirty="0" smtClean="0"/>
              <a:t>If </a:t>
            </a:r>
            <a:r>
              <a:rPr lang="en-US" dirty="0"/>
              <a:t>4 becomes low, then becomes 0, 0  </a:t>
            </a:r>
            <a:endParaRPr lang="en-US" dirty="0" smtClean="0"/>
          </a:p>
          <a:p>
            <a:endParaRPr lang="en-US"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7" name="TextBox 6"/>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9</a:t>
            </a:r>
            <a:endParaRPr lang="en-US" sz="900" dirty="0">
              <a:solidFill>
                <a:schemeClr val="bg1"/>
              </a:solidFill>
            </a:endParaRPr>
          </a:p>
        </p:txBody>
      </p:sp>
      <p:sp>
        <p:nvSpPr>
          <p:cNvPr id="8" name="TextBox 7"/>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Thor</a:t>
            </a:r>
            <a:endParaRPr lang="en-US" sz="900" dirty="0">
              <a:solidFill>
                <a:schemeClr val="bg1"/>
              </a:solidFill>
            </a:endParaRPr>
          </a:p>
        </p:txBody>
      </p:sp>
      <p:sp>
        <p:nvSpPr>
          <p:cNvPr id="9" name="Text Placeholder 2"/>
          <p:cNvSpPr txBox="1">
            <a:spLocks/>
          </p:cNvSpPr>
          <p:nvPr/>
        </p:nvSpPr>
        <p:spPr>
          <a:xfrm>
            <a:off x="152400" y="971550"/>
            <a:ext cx="8229600" cy="465320"/>
          </a:xfrm>
          <a:prstGeom prst="rect">
            <a:avLst/>
          </a:prstGeom>
        </p:spPr>
        <p:txBody>
          <a:bodyPr vert="horz" lIns="91425" tIns="91425" rIns="91425" bIns="91425" rtlCol="0" anchor="t" anchorCtr="0">
            <a:normAutofit fontScale="92500" lnSpcReduction="20000"/>
          </a:bodyPr>
          <a:lstStyle>
            <a:lvl1pPr marL="342900" indent="-228600" algn="l" defTabSz="914400" rtl="0" eaLnBrk="1" latinLnBrk="0" hangingPunct="1">
              <a:spcBef>
                <a:spcPts val="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ts val="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ts val="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ts val="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ts val="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ts val="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ts val="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ts val="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ts val="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r>
              <a:rPr lang="en-US" sz="2400" dirty="0">
                <a:effectLst>
                  <a:glow rad="127000">
                    <a:srgbClr val="FF0000"/>
                  </a:glow>
                </a:effectLst>
              </a:rPr>
              <a:t>7E</a:t>
            </a:r>
            <a:r>
              <a:rPr lang="en-US" sz="2400" dirty="0"/>
              <a:t>, 0, 12, 92, </a:t>
            </a:r>
            <a:r>
              <a:rPr lang="en-US" sz="2400" dirty="0">
                <a:effectLst>
                  <a:glow rad="127000">
                    <a:srgbClr val="FFFF00"/>
                  </a:glow>
                </a:effectLst>
              </a:rPr>
              <a:t>0, 13, A2, 0, 43, 78, FF, 79</a:t>
            </a:r>
            <a:r>
              <a:rPr lang="en-US" sz="2400" dirty="0"/>
              <a:t>, 36, 6A, 1, 1, </a:t>
            </a:r>
            <a:r>
              <a:rPr lang="en-US" sz="2400" dirty="0">
                <a:effectLst>
                  <a:glow rad="127000">
                    <a:srgbClr val="92D050"/>
                  </a:glow>
                </a:effectLst>
              </a:rPr>
              <a:t>0, 10</a:t>
            </a:r>
            <a:r>
              <a:rPr lang="en-US" sz="2400" dirty="0"/>
              <a:t>, 0, </a:t>
            </a:r>
            <a:r>
              <a:rPr lang="en-US" sz="2400" dirty="0">
                <a:effectLst>
                  <a:glow rad="127000">
                    <a:srgbClr val="FFC000"/>
                  </a:glow>
                </a:effectLst>
              </a:rPr>
              <a:t>0, 10</a:t>
            </a:r>
            <a:r>
              <a:rPr lang="en-US" sz="2400" dirty="0"/>
              <a:t>, CE</a:t>
            </a:r>
            <a:endParaRPr lang="en-US" sz="2400" dirty="0" smtClean="0"/>
          </a:p>
          <a:p>
            <a:endParaRPr lang="en-US" dirty="0"/>
          </a:p>
        </p:txBody>
      </p:sp>
    </p:spTree>
    <p:extLst>
      <p:ext uri="{BB962C8B-B14F-4D97-AF65-F5344CB8AC3E}">
        <p14:creationId xmlns:p14="http://schemas.microsoft.com/office/powerpoint/2010/main" val="39007898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123826"/>
            <a:ext cx="8229600" cy="857250"/>
          </a:xfrm>
        </p:spPr>
        <p:txBody>
          <a:bodyPr/>
          <a:lstStyle/>
          <a:p>
            <a:r>
              <a:rPr lang="en-US" sz="2000" dirty="0" smtClean="0"/>
              <a:t>Demonstration</a:t>
            </a:r>
            <a:r>
              <a:rPr lang="en-US" dirty="0" smtClean="0"/>
              <a:t> </a:t>
            </a:r>
            <a:endParaRPr lang="en-US" dirty="0"/>
          </a:p>
        </p:txBody>
      </p:sp>
      <p:sp>
        <p:nvSpPr>
          <p:cNvPr id="3" name="Text Placeholder 2"/>
          <p:cNvSpPr>
            <a:spLocks noGrp="1"/>
          </p:cNvSpPr>
          <p:nvPr>
            <p:ph type="body" idx="1"/>
          </p:nvPr>
        </p:nvSpPr>
        <p:spPr>
          <a:xfrm>
            <a:off x="457200" y="971550"/>
            <a:ext cx="8229600" cy="3725680"/>
          </a:xfrm>
        </p:spPr>
        <p:txBody>
          <a:bodyPr/>
          <a:lstStyle/>
          <a:p>
            <a:r>
              <a:rPr lang="en-US" dirty="0" smtClean="0"/>
              <a:t>Instead of sending a Frame, here we are using Line Passing</a:t>
            </a:r>
          </a:p>
          <a:p>
            <a:r>
              <a:rPr lang="en-US" dirty="0" smtClean="0"/>
              <a:t>Line Passing emulates the input of a pin on one </a:t>
            </a:r>
            <a:r>
              <a:rPr lang="en-US" dirty="0" err="1" smtClean="0"/>
              <a:t>Xbee</a:t>
            </a:r>
            <a:r>
              <a:rPr lang="en-US" dirty="0" smtClean="0"/>
              <a:t> device as an output on the same pin on another </a:t>
            </a:r>
            <a:r>
              <a:rPr lang="en-US" dirty="0" err="1" smtClean="0"/>
              <a:t>Xbee</a:t>
            </a:r>
            <a:r>
              <a:rPr lang="en-US" dirty="0" smtClean="0"/>
              <a:t> device.</a:t>
            </a:r>
          </a:p>
          <a:p>
            <a:endParaRPr lang="en-US"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7" name="TextBox 6"/>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9</a:t>
            </a:r>
            <a:endParaRPr lang="en-US" sz="900" dirty="0">
              <a:solidFill>
                <a:schemeClr val="bg1"/>
              </a:solidFill>
            </a:endParaRPr>
          </a:p>
        </p:txBody>
      </p:sp>
      <p:sp>
        <p:nvSpPr>
          <p:cNvPr id="8" name="TextBox 7"/>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Thor</a:t>
            </a:r>
            <a:endParaRPr lang="en-US" sz="900" dirty="0">
              <a:solidFill>
                <a:schemeClr val="bg1"/>
              </a:solidFill>
            </a:endParaRPr>
          </a:p>
        </p:txBody>
      </p:sp>
      <p:pic>
        <p:nvPicPr>
          <p:cNvPr id="4" name="Picture 3"/>
          <p:cNvPicPr>
            <a:picLocks noChangeAspect="1"/>
          </p:cNvPicPr>
          <p:nvPr/>
        </p:nvPicPr>
        <p:blipFill>
          <a:blip r:embed="rId3"/>
          <a:stretch>
            <a:fillRect/>
          </a:stretch>
        </p:blipFill>
        <p:spPr>
          <a:xfrm>
            <a:off x="1319677" y="2197461"/>
            <a:ext cx="6123647" cy="2499769"/>
          </a:xfrm>
          <a:prstGeom prst="rect">
            <a:avLst/>
          </a:prstGeom>
        </p:spPr>
      </p:pic>
    </p:spTree>
    <p:extLst>
      <p:ext uri="{BB962C8B-B14F-4D97-AF65-F5344CB8AC3E}">
        <p14:creationId xmlns:p14="http://schemas.microsoft.com/office/powerpoint/2010/main" val="38900134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1"/>
            <a:ext cx="7620000" cy="857250"/>
          </a:xfrm>
        </p:spPr>
        <p:txBody>
          <a:bodyPr/>
          <a:lstStyle/>
          <a:p>
            <a:r>
              <a:rPr lang="en-US" sz="2000" dirty="0" smtClean="0"/>
              <a:t>Model Design</a:t>
            </a:r>
            <a:endParaRPr lang="en-US" sz="2000" dirty="0"/>
          </a:p>
        </p:txBody>
      </p:sp>
      <p:sp>
        <p:nvSpPr>
          <p:cNvPr id="3" name="Content Placeholder 2"/>
          <p:cNvSpPr>
            <a:spLocks noGrp="1"/>
          </p:cNvSpPr>
          <p:nvPr>
            <p:ph idx="1"/>
          </p:nvPr>
        </p:nvSpPr>
        <p:spPr>
          <a:xfrm>
            <a:off x="990600" y="1114427"/>
            <a:ext cx="6172200" cy="3394472"/>
          </a:xfrm>
        </p:spPr>
        <p:txBody>
          <a:bodyPr/>
          <a:lstStyle/>
          <a:p>
            <a:r>
              <a:rPr lang="en-US" dirty="0" smtClean="0"/>
              <a:t>Model will be on a mobile cart</a:t>
            </a:r>
          </a:p>
          <a:p>
            <a:r>
              <a:rPr lang="en-US" dirty="0" smtClean="0"/>
              <a:t>Plexiglass will display electric components </a:t>
            </a:r>
          </a:p>
          <a:p>
            <a:r>
              <a:rPr lang="en-US" dirty="0" smtClean="0"/>
              <a:t>Model buildings will represent buildings of a city or campus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3048000"/>
            <a:ext cx="2107543" cy="2095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6" name="TextBox 5"/>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9</a:t>
            </a:r>
            <a:endParaRPr lang="en-US" sz="900" dirty="0">
              <a:solidFill>
                <a:schemeClr val="bg1"/>
              </a:solidFill>
            </a:endParaRPr>
          </a:p>
        </p:txBody>
      </p:sp>
      <p:sp>
        <p:nvSpPr>
          <p:cNvPr id="7" name="TextBox 6"/>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Brandon</a:t>
            </a:r>
            <a:endParaRPr lang="en-US" sz="900" dirty="0">
              <a:solidFill>
                <a:schemeClr val="bg1"/>
              </a:solidFill>
            </a:endParaRPr>
          </a:p>
        </p:txBody>
      </p:sp>
    </p:spTree>
    <p:extLst>
      <p:ext uri="{BB962C8B-B14F-4D97-AF65-F5344CB8AC3E}">
        <p14:creationId xmlns:p14="http://schemas.microsoft.com/office/powerpoint/2010/main" val="19189681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Overview</a:t>
            </a:r>
            <a:endParaRPr lang="en-US" sz="2000" dirty="0"/>
          </a:p>
        </p:txBody>
      </p:sp>
      <p:sp>
        <p:nvSpPr>
          <p:cNvPr id="3" name="Content Placeholder 2"/>
          <p:cNvSpPr>
            <a:spLocks noGrp="1"/>
          </p:cNvSpPr>
          <p:nvPr>
            <p:ph idx="1"/>
          </p:nvPr>
        </p:nvSpPr>
        <p:spPr>
          <a:xfrm>
            <a:off x="457200" y="819150"/>
            <a:ext cx="7620000" cy="3600450"/>
          </a:xfrm>
        </p:spPr>
        <p:txBody>
          <a:bodyPr>
            <a:normAutofit fontScale="92500" lnSpcReduction="10000"/>
          </a:bodyPr>
          <a:lstStyle/>
          <a:p>
            <a:endParaRPr lang="en-US" dirty="0" smtClean="0"/>
          </a:p>
          <a:p>
            <a:r>
              <a:rPr lang="en-US" dirty="0"/>
              <a:t>Introduction</a:t>
            </a:r>
          </a:p>
          <a:p>
            <a:r>
              <a:rPr lang="en-US" dirty="0"/>
              <a:t>Current Problem/Future Solution</a:t>
            </a:r>
          </a:p>
          <a:p>
            <a:r>
              <a:rPr lang="en-US" dirty="0" err="1"/>
              <a:t>XBee</a:t>
            </a:r>
            <a:r>
              <a:rPr lang="en-US" dirty="0"/>
              <a:t> Communication</a:t>
            </a:r>
          </a:p>
          <a:p>
            <a:r>
              <a:rPr lang="en-US" dirty="0"/>
              <a:t>Streetlight </a:t>
            </a:r>
            <a:r>
              <a:rPr lang="en-US" dirty="0" err="1"/>
              <a:t>XBee</a:t>
            </a:r>
            <a:r>
              <a:rPr lang="en-US" dirty="0"/>
              <a:t> Device</a:t>
            </a:r>
          </a:p>
          <a:p>
            <a:r>
              <a:rPr lang="en-US" dirty="0"/>
              <a:t>User Interface </a:t>
            </a:r>
            <a:r>
              <a:rPr lang="en-US" dirty="0" err="1"/>
              <a:t>XBee</a:t>
            </a:r>
            <a:r>
              <a:rPr lang="en-US" dirty="0"/>
              <a:t> Device</a:t>
            </a:r>
          </a:p>
          <a:p>
            <a:r>
              <a:rPr lang="en-US" dirty="0"/>
              <a:t>LED Lighting Specifications</a:t>
            </a:r>
          </a:p>
          <a:p>
            <a:r>
              <a:rPr lang="en-US" dirty="0"/>
              <a:t>DC Power Supply Specifications</a:t>
            </a:r>
          </a:p>
          <a:p>
            <a:r>
              <a:rPr lang="en-US" dirty="0"/>
              <a:t>Backup Battery Details</a:t>
            </a:r>
          </a:p>
          <a:p>
            <a:r>
              <a:rPr lang="en-US" dirty="0"/>
              <a:t>Streetlight Distances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6" name="TextBox 5"/>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9</a:t>
            </a:r>
            <a:endParaRPr lang="en-US" sz="900" dirty="0">
              <a:solidFill>
                <a:schemeClr val="bg1"/>
              </a:solidFill>
            </a:endParaRPr>
          </a:p>
        </p:txBody>
      </p:sp>
      <p:sp>
        <p:nvSpPr>
          <p:cNvPr id="7" name="TextBox 6"/>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Tucker</a:t>
            </a:r>
            <a:endParaRPr lang="en-US" sz="900" dirty="0">
              <a:solidFill>
                <a:schemeClr val="bg1"/>
              </a:solidFill>
            </a:endParaRPr>
          </a:p>
        </p:txBody>
      </p:sp>
    </p:spTree>
    <p:extLst>
      <p:ext uri="{BB962C8B-B14F-4D97-AF65-F5344CB8AC3E}">
        <p14:creationId xmlns:p14="http://schemas.microsoft.com/office/powerpoint/2010/main" val="4922880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944"/>
            <a:ext cx="7620000" cy="857250"/>
          </a:xfrm>
        </p:spPr>
        <p:txBody>
          <a:bodyPr/>
          <a:lstStyle/>
          <a:p>
            <a:r>
              <a:rPr lang="en-US" sz="2000" dirty="0"/>
              <a:t>Building Layout</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95350"/>
            <a:ext cx="7992533"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9</a:t>
            </a:r>
            <a:endParaRPr lang="en-US" sz="900" dirty="0">
              <a:solidFill>
                <a:schemeClr val="bg1"/>
              </a:solidFill>
            </a:endParaRPr>
          </a:p>
        </p:txBody>
      </p:sp>
      <p:sp>
        <p:nvSpPr>
          <p:cNvPr id="6" name="TextBox 5"/>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Brandon</a:t>
            </a:r>
            <a:endParaRPr lang="en-US" sz="900" dirty="0">
              <a:solidFill>
                <a:schemeClr val="bg1"/>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Tree>
    <p:extLst>
      <p:ext uri="{BB962C8B-B14F-4D97-AF65-F5344CB8AC3E}">
        <p14:creationId xmlns:p14="http://schemas.microsoft.com/office/powerpoint/2010/main" val="26458996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00.i.aliimg.com/img/pb/163/839/541/541839163_4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725937"/>
            <a:ext cx="2758345" cy="210110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81000" y="171451"/>
            <a:ext cx="6172200" cy="857250"/>
          </a:xfrm>
        </p:spPr>
        <p:txBody>
          <a:bodyPr/>
          <a:lstStyle/>
          <a:p>
            <a:r>
              <a:rPr lang="en-US" sz="2000" dirty="0" smtClean="0"/>
              <a:t>LEDs for Model</a:t>
            </a:r>
            <a:endParaRPr lang="en-US" sz="2000" dirty="0"/>
          </a:p>
        </p:txBody>
      </p:sp>
      <p:sp>
        <p:nvSpPr>
          <p:cNvPr id="3" name="Content Placeholder 2"/>
          <p:cNvSpPr>
            <a:spLocks noGrp="1"/>
          </p:cNvSpPr>
          <p:nvPr>
            <p:ph idx="1"/>
          </p:nvPr>
        </p:nvSpPr>
        <p:spPr>
          <a:xfrm>
            <a:off x="609600" y="1028701"/>
            <a:ext cx="6172200" cy="3394472"/>
          </a:xfrm>
        </p:spPr>
        <p:txBody>
          <a:bodyPr/>
          <a:lstStyle/>
          <a:p>
            <a:r>
              <a:rPr lang="en-US" dirty="0" smtClean="0"/>
              <a:t>5050 SMD (</a:t>
            </a:r>
            <a:r>
              <a:rPr lang="en-US" dirty="0"/>
              <a:t>S</a:t>
            </a:r>
            <a:r>
              <a:rPr lang="en-US" dirty="0" smtClean="0"/>
              <a:t>urface Mount Diode)</a:t>
            </a:r>
          </a:p>
          <a:p>
            <a:endParaRPr lang="en-US" dirty="0"/>
          </a:p>
          <a:p>
            <a:r>
              <a:rPr lang="en-US" dirty="0" smtClean="0"/>
              <a:t>Dimensions: 5.0mm X 5.0mm</a:t>
            </a:r>
          </a:p>
          <a:p>
            <a:endParaRPr lang="en-US" dirty="0"/>
          </a:p>
          <a:p>
            <a:r>
              <a:rPr lang="en-US" dirty="0" smtClean="0"/>
              <a:t>Power Draw: 60mA @ 2.8 - 3.4 Volts</a:t>
            </a:r>
          </a:p>
          <a:p>
            <a:endParaRPr lang="en-US" dirty="0"/>
          </a:p>
          <a:p>
            <a:r>
              <a:rPr lang="en-US" dirty="0" smtClean="0"/>
              <a:t>Lumen Flux: 16-22 lumens </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8" name="TextBox 7"/>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9</a:t>
            </a:r>
            <a:endParaRPr lang="en-US" sz="900" dirty="0">
              <a:solidFill>
                <a:schemeClr val="bg1"/>
              </a:solidFill>
            </a:endParaRPr>
          </a:p>
        </p:txBody>
      </p:sp>
      <p:sp>
        <p:nvSpPr>
          <p:cNvPr id="9" name="TextBox 8"/>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Brandon</a:t>
            </a:r>
            <a:endParaRPr lang="en-US" sz="900" dirty="0">
              <a:solidFill>
                <a:schemeClr val="bg1"/>
              </a:solidFill>
            </a:endParaRPr>
          </a:p>
        </p:txBody>
      </p:sp>
    </p:spTree>
    <p:extLst>
      <p:ext uri="{BB962C8B-B14F-4D97-AF65-F5344CB8AC3E}">
        <p14:creationId xmlns:p14="http://schemas.microsoft.com/office/powerpoint/2010/main" val="27334848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9076"/>
            <a:ext cx="6172200" cy="857250"/>
          </a:xfrm>
        </p:spPr>
        <p:txBody>
          <a:bodyPr/>
          <a:lstStyle/>
          <a:p>
            <a:r>
              <a:rPr lang="en-US" sz="2000" dirty="0" smtClean="0"/>
              <a:t>Street Light</a:t>
            </a:r>
            <a:endParaRPr lang="en-US" sz="2000" dirty="0"/>
          </a:p>
        </p:txBody>
      </p:sp>
      <p:sp>
        <p:nvSpPr>
          <p:cNvPr id="3" name="Content Placeholder 2"/>
          <p:cNvSpPr>
            <a:spLocks noGrp="1"/>
          </p:cNvSpPr>
          <p:nvPr>
            <p:ph idx="1"/>
          </p:nvPr>
        </p:nvSpPr>
        <p:spPr>
          <a:xfrm>
            <a:off x="685800" y="1200150"/>
            <a:ext cx="6172200" cy="3394472"/>
          </a:xfrm>
        </p:spPr>
        <p:txBody>
          <a:bodyPr/>
          <a:lstStyle/>
          <a:p>
            <a:r>
              <a:rPr lang="en-US" dirty="0" smtClean="0"/>
              <a:t>3D Printed model street lights</a:t>
            </a:r>
          </a:p>
          <a:p>
            <a:endParaRPr lang="en-US" dirty="0" smtClean="0"/>
          </a:p>
          <a:p>
            <a:r>
              <a:rPr lang="en-US" dirty="0" err="1" smtClean="0"/>
              <a:t>XBee</a:t>
            </a:r>
            <a:r>
              <a:rPr lang="en-US" dirty="0" smtClean="0"/>
              <a:t> and LEDs will be built into the street light</a:t>
            </a:r>
          </a:p>
          <a:p>
            <a:endParaRPr lang="en-US" dirty="0" smtClean="0"/>
          </a:p>
          <a:p>
            <a:r>
              <a:rPr lang="en-US" dirty="0" smtClean="0"/>
              <a:t>They will be connected in parallel with the </a:t>
            </a:r>
            <a:r>
              <a:rPr lang="en-US" dirty="0" err="1" smtClean="0"/>
              <a:t>XBee</a:t>
            </a:r>
            <a:r>
              <a:rPr lang="en-US" dirty="0" smtClean="0"/>
              <a:t> connected to a backup battery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5" name="TextBox 4"/>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9</a:t>
            </a:r>
            <a:endParaRPr lang="en-US" sz="900" dirty="0">
              <a:solidFill>
                <a:schemeClr val="bg1"/>
              </a:solidFill>
            </a:endParaRPr>
          </a:p>
        </p:txBody>
      </p:sp>
      <p:sp>
        <p:nvSpPr>
          <p:cNvPr id="6" name="TextBox 5"/>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Brandon</a:t>
            </a:r>
            <a:endParaRPr lang="en-US" sz="900" dirty="0">
              <a:solidFill>
                <a:schemeClr val="bg1"/>
              </a:solidFill>
            </a:endParaRPr>
          </a:p>
        </p:txBody>
      </p:sp>
    </p:spTree>
    <p:extLst>
      <p:ext uri="{BB962C8B-B14F-4D97-AF65-F5344CB8AC3E}">
        <p14:creationId xmlns:p14="http://schemas.microsoft.com/office/powerpoint/2010/main" val="5308196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Why is a backup battery needed?</a:t>
            </a:r>
          </a:p>
        </p:txBody>
      </p:sp>
      <p:sp>
        <p:nvSpPr>
          <p:cNvPr id="3" name="Content Placeholder 2"/>
          <p:cNvSpPr>
            <a:spLocks noGrp="1"/>
          </p:cNvSpPr>
          <p:nvPr>
            <p:ph idx="1"/>
          </p:nvPr>
        </p:nvSpPr>
        <p:spPr/>
        <p:txBody>
          <a:bodyPr/>
          <a:lstStyle/>
          <a:p>
            <a:r>
              <a:rPr lang="en-US" dirty="0"/>
              <a:t>If the power supplied to the street light fails, the backup battery will provide enough power to allow the </a:t>
            </a:r>
            <a:r>
              <a:rPr lang="en-US" dirty="0" err="1"/>
              <a:t>Xbee</a:t>
            </a:r>
            <a:r>
              <a:rPr lang="en-US" dirty="0"/>
              <a:t> to still transmit </a:t>
            </a:r>
            <a:r>
              <a:rPr lang="en-US" dirty="0" smtClean="0"/>
              <a:t>for 50 hours</a:t>
            </a:r>
          </a:p>
          <a:p>
            <a:endParaRPr lang="en-US" dirty="0"/>
          </a:p>
          <a:p>
            <a:r>
              <a:rPr lang="en-US" dirty="0"/>
              <a:t>This lets us know when the power to a street light has gone out</a:t>
            </a:r>
          </a:p>
          <a:p>
            <a:endParaRPr lang="en-US" dirty="0"/>
          </a:p>
        </p:txBody>
      </p:sp>
      <p:sp>
        <p:nvSpPr>
          <p:cNvPr id="4" name="TextBox 3"/>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9</a:t>
            </a:r>
            <a:endParaRPr lang="en-US" sz="900" dirty="0">
              <a:solidFill>
                <a:schemeClr val="bg1"/>
              </a:solidFill>
            </a:endParaRPr>
          </a:p>
        </p:txBody>
      </p:sp>
      <p:sp>
        <p:nvSpPr>
          <p:cNvPr id="5" name="TextBox 4"/>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Brandon</a:t>
            </a:r>
            <a:endParaRPr lang="en-US" sz="900" dirty="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Tree>
    <p:extLst>
      <p:ext uri="{BB962C8B-B14F-4D97-AF65-F5344CB8AC3E}">
        <p14:creationId xmlns:p14="http://schemas.microsoft.com/office/powerpoint/2010/main" val="39301782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err="1" smtClean="0"/>
              <a:t>XBee</a:t>
            </a:r>
            <a:r>
              <a:rPr lang="en-US" sz="2000" dirty="0" smtClean="0"/>
              <a:t> </a:t>
            </a:r>
            <a:r>
              <a:rPr lang="en-US" sz="2000" dirty="0"/>
              <a:t>&amp; LED Circuit</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182488"/>
            <a:ext cx="5638800" cy="3784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9</a:t>
            </a:r>
            <a:endParaRPr lang="en-US" sz="900" dirty="0">
              <a:solidFill>
                <a:schemeClr val="bg1"/>
              </a:solidFill>
            </a:endParaRPr>
          </a:p>
        </p:txBody>
      </p:sp>
      <p:sp>
        <p:nvSpPr>
          <p:cNvPr id="6" name="TextBox 5"/>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Brandon</a:t>
            </a:r>
            <a:endParaRPr lang="en-US" sz="900" dirty="0">
              <a:solidFill>
                <a:schemeClr val="bg1"/>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Tree>
    <p:extLst>
      <p:ext uri="{BB962C8B-B14F-4D97-AF65-F5344CB8AC3E}">
        <p14:creationId xmlns:p14="http://schemas.microsoft.com/office/powerpoint/2010/main" val="13847913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Power Schematic for </a:t>
            </a:r>
            <a:r>
              <a:rPr lang="en-US" sz="2000" dirty="0" err="1" smtClean="0"/>
              <a:t>XBee</a:t>
            </a:r>
            <a:r>
              <a:rPr lang="en-US" sz="2000" dirty="0" smtClean="0"/>
              <a:t> &amp; LEDs</a:t>
            </a:r>
            <a:endParaRPr lang="en-US" sz="2000"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090319"/>
            <a:ext cx="6446040" cy="3370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5" name="TextBox 4"/>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9</a:t>
            </a:r>
            <a:endParaRPr lang="en-US" sz="900" dirty="0">
              <a:solidFill>
                <a:schemeClr val="bg1"/>
              </a:solidFill>
            </a:endParaRPr>
          </a:p>
        </p:txBody>
      </p:sp>
      <p:sp>
        <p:nvSpPr>
          <p:cNvPr id="6" name="TextBox 5"/>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Brandon</a:t>
            </a:r>
            <a:endParaRPr lang="en-US" sz="900" dirty="0">
              <a:solidFill>
                <a:schemeClr val="bg1"/>
              </a:solidFill>
            </a:endParaRPr>
          </a:p>
        </p:txBody>
      </p:sp>
    </p:spTree>
    <p:extLst>
      <p:ext uri="{BB962C8B-B14F-4D97-AF65-F5344CB8AC3E}">
        <p14:creationId xmlns:p14="http://schemas.microsoft.com/office/powerpoint/2010/main" val="20294643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While DC Power is Connected</a:t>
            </a:r>
            <a:endParaRPr lang="en-US" sz="2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00150"/>
            <a:ext cx="7648575" cy="3289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5" name="TextBox 4"/>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9</a:t>
            </a:r>
            <a:endParaRPr lang="en-US" sz="900" dirty="0">
              <a:solidFill>
                <a:schemeClr val="bg1"/>
              </a:solidFill>
            </a:endParaRPr>
          </a:p>
        </p:txBody>
      </p:sp>
      <p:sp>
        <p:nvSpPr>
          <p:cNvPr id="6" name="TextBox 5"/>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Brandon</a:t>
            </a:r>
            <a:endParaRPr lang="en-US" sz="900" dirty="0">
              <a:solidFill>
                <a:schemeClr val="bg1"/>
              </a:solidFill>
            </a:endParaRPr>
          </a:p>
        </p:txBody>
      </p:sp>
    </p:spTree>
    <p:extLst>
      <p:ext uri="{BB962C8B-B14F-4D97-AF65-F5344CB8AC3E}">
        <p14:creationId xmlns:p14="http://schemas.microsoft.com/office/powerpoint/2010/main" val="20479569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9550"/>
            <a:ext cx="6172200" cy="857250"/>
          </a:xfrm>
        </p:spPr>
        <p:txBody>
          <a:bodyPr>
            <a:noAutofit/>
          </a:bodyPr>
          <a:lstStyle/>
          <a:p>
            <a:r>
              <a:rPr lang="en-US" sz="2000" dirty="0" smtClean="0"/>
              <a:t>LED Input Current and Voltage </a:t>
            </a:r>
            <a:endParaRPr lang="en-US" sz="2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038350"/>
            <a:ext cx="7537077" cy="2083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5" name="TextBox 4"/>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9</a:t>
            </a:r>
            <a:endParaRPr lang="en-US" sz="900" dirty="0">
              <a:solidFill>
                <a:schemeClr val="bg1"/>
              </a:solidFill>
            </a:endParaRPr>
          </a:p>
        </p:txBody>
      </p:sp>
      <p:sp>
        <p:nvSpPr>
          <p:cNvPr id="6" name="TextBox 5"/>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Brandon</a:t>
            </a:r>
            <a:endParaRPr lang="en-US" sz="900" dirty="0">
              <a:solidFill>
                <a:schemeClr val="bg1"/>
              </a:solidFill>
            </a:endParaRPr>
          </a:p>
        </p:txBody>
      </p:sp>
    </p:spTree>
    <p:extLst>
      <p:ext uri="{BB962C8B-B14F-4D97-AF65-F5344CB8AC3E}">
        <p14:creationId xmlns:p14="http://schemas.microsoft.com/office/powerpoint/2010/main" val="1885857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87493"/>
            <a:ext cx="7620000" cy="857250"/>
          </a:xfrm>
        </p:spPr>
        <p:txBody>
          <a:bodyPr/>
          <a:lstStyle/>
          <a:p>
            <a:r>
              <a:rPr lang="en-US" sz="2000" dirty="0" smtClean="0"/>
              <a:t>Battery and </a:t>
            </a:r>
            <a:r>
              <a:rPr lang="en-US" sz="2000" dirty="0" err="1" smtClean="0"/>
              <a:t>XBee</a:t>
            </a:r>
            <a:r>
              <a:rPr lang="en-US" sz="2000" dirty="0" smtClean="0"/>
              <a:t> Input Voltage</a:t>
            </a:r>
            <a:endParaRPr lang="en-US" sz="20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800350"/>
            <a:ext cx="6511925"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62000" y="1428750"/>
            <a:ext cx="5829300" cy="769441"/>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mn-lt"/>
              </a:rPr>
              <a:t>Three Diodes are used to reduce the voltage from 5 to 3.4 volts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7" name="TextBox 6"/>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9</a:t>
            </a:r>
            <a:endParaRPr lang="en-US" sz="900" dirty="0">
              <a:solidFill>
                <a:schemeClr val="bg1"/>
              </a:solidFill>
            </a:endParaRPr>
          </a:p>
        </p:txBody>
      </p:sp>
      <p:sp>
        <p:nvSpPr>
          <p:cNvPr id="8" name="TextBox 7"/>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Brandon</a:t>
            </a:r>
            <a:endParaRPr lang="en-US" sz="900" dirty="0">
              <a:solidFill>
                <a:schemeClr val="bg1"/>
              </a:solidFill>
            </a:endParaRPr>
          </a:p>
        </p:txBody>
      </p:sp>
    </p:spTree>
    <p:extLst>
      <p:ext uri="{BB962C8B-B14F-4D97-AF65-F5344CB8AC3E}">
        <p14:creationId xmlns:p14="http://schemas.microsoft.com/office/powerpoint/2010/main" val="38584848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525"/>
            <a:ext cx="6172200" cy="857250"/>
          </a:xfrm>
        </p:spPr>
        <p:txBody>
          <a:bodyPr/>
          <a:lstStyle/>
          <a:p>
            <a:r>
              <a:rPr lang="en-US" sz="2000" dirty="0" smtClean="0"/>
              <a:t>While DC Power is Disconnected</a:t>
            </a:r>
            <a:endParaRPr lang="en-US" sz="20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844" y="2855759"/>
            <a:ext cx="5234756" cy="2287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09600" y="799438"/>
            <a:ext cx="6488483" cy="2123658"/>
          </a:xfrm>
          <a:prstGeom prst="rect">
            <a:avLst/>
          </a:prstGeom>
          <a:noFill/>
        </p:spPr>
        <p:txBody>
          <a:bodyPr wrap="square" rtlCol="0">
            <a:spAutoFit/>
          </a:bodyPr>
          <a:lstStyle/>
          <a:p>
            <a:pPr marL="257175" indent="-257175">
              <a:buFont typeface="Arial" panose="020B0604020202020204" pitchFamily="34" charset="0"/>
              <a:buChar char="•"/>
            </a:pPr>
            <a:r>
              <a:rPr lang="en-US" sz="2200" dirty="0">
                <a:latin typeface="+mn-lt"/>
              </a:rPr>
              <a:t>Diodes are used to prevent the backflow of current when the DC power supply goes down</a:t>
            </a:r>
          </a:p>
          <a:p>
            <a:endParaRPr lang="en-US" sz="2200" dirty="0">
              <a:latin typeface="+mn-lt"/>
            </a:endParaRPr>
          </a:p>
          <a:p>
            <a:pPr marL="257175" indent="-257175">
              <a:buFont typeface="Arial" panose="020B0604020202020204" pitchFamily="34" charset="0"/>
              <a:buChar char="•"/>
            </a:pPr>
            <a:r>
              <a:rPr lang="en-US" sz="2200" dirty="0">
                <a:latin typeface="+mn-lt"/>
              </a:rPr>
              <a:t>This allows the </a:t>
            </a:r>
            <a:r>
              <a:rPr lang="en-US" sz="2200" dirty="0" err="1" smtClean="0">
                <a:latin typeface="+mn-lt"/>
              </a:rPr>
              <a:t>XBeeCheck</a:t>
            </a:r>
            <a:r>
              <a:rPr lang="en-US" sz="2200" dirty="0" smtClean="0">
                <a:latin typeface="+mn-lt"/>
              </a:rPr>
              <a:t> </a:t>
            </a:r>
            <a:r>
              <a:rPr lang="en-US" sz="2200" dirty="0">
                <a:latin typeface="+mn-lt"/>
              </a:rPr>
              <a:t>to see that the DC power supply has stopped working while the </a:t>
            </a:r>
            <a:r>
              <a:rPr lang="en-US" sz="2200" dirty="0" err="1" smtClean="0">
                <a:latin typeface="+mn-lt"/>
              </a:rPr>
              <a:t>XBee</a:t>
            </a:r>
            <a:r>
              <a:rPr lang="en-US" sz="2200" dirty="0" smtClean="0">
                <a:latin typeface="+mn-lt"/>
              </a:rPr>
              <a:t> </a:t>
            </a:r>
            <a:r>
              <a:rPr lang="en-US" sz="2200" dirty="0">
                <a:latin typeface="+mn-lt"/>
              </a:rPr>
              <a:t>itself still receives power</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7" name="TextBox 6"/>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9</a:t>
            </a:r>
            <a:endParaRPr lang="en-US" sz="900" dirty="0">
              <a:solidFill>
                <a:schemeClr val="bg1"/>
              </a:solidFill>
            </a:endParaRPr>
          </a:p>
        </p:txBody>
      </p:sp>
      <p:sp>
        <p:nvSpPr>
          <p:cNvPr id="8" name="TextBox 7"/>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Brandon</a:t>
            </a:r>
            <a:endParaRPr lang="en-US" sz="900" dirty="0">
              <a:solidFill>
                <a:schemeClr val="bg1"/>
              </a:solidFill>
            </a:endParaRPr>
          </a:p>
        </p:txBody>
      </p:sp>
    </p:spTree>
    <p:extLst>
      <p:ext uri="{BB962C8B-B14F-4D97-AF65-F5344CB8AC3E}">
        <p14:creationId xmlns:p14="http://schemas.microsoft.com/office/powerpoint/2010/main" val="28109480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Introduction</a:t>
            </a:r>
            <a:endParaRPr lang="en-US" sz="2000" dirty="0"/>
          </a:p>
        </p:txBody>
      </p:sp>
      <p:sp>
        <p:nvSpPr>
          <p:cNvPr id="3" name="Content Placeholder 2"/>
          <p:cNvSpPr>
            <a:spLocks noGrp="1"/>
          </p:cNvSpPr>
          <p:nvPr>
            <p:ph idx="1"/>
          </p:nvPr>
        </p:nvSpPr>
        <p:spPr>
          <a:xfrm>
            <a:off x="457200" y="819150"/>
            <a:ext cx="7620000" cy="3600450"/>
          </a:xfrm>
        </p:spPr>
        <p:txBody>
          <a:bodyPr/>
          <a:lstStyle/>
          <a:p>
            <a:endParaRPr lang="en-US" dirty="0" smtClean="0"/>
          </a:p>
          <a:p>
            <a:r>
              <a:rPr lang="en-US" dirty="0" smtClean="0"/>
              <a:t>Fully </a:t>
            </a:r>
            <a:r>
              <a:rPr lang="en-US" dirty="0"/>
              <a:t>working </a:t>
            </a:r>
            <a:r>
              <a:rPr lang="en-US" dirty="0" smtClean="0"/>
              <a:t>Smart Streetlight System Demo Model</a:t>
            </a:r>
            <a:endParaRPr lang="en-US" dirty="0"/>
          </a:p>
          <a:p>
            <a:r>
              <a:rPr lang="en-US" dirty="0" smtClean="0"/>
              <a:t>Give </a:t>
            </a:r>
            <a:r>
              <a:rPr lang="en-US" dirty="0"/>
              <a:t>exposure to new Smart Grid Technology</a:t>
            </a:r>
          </a:p>
          <a:p>
            <a:r>
              <a:rPr lang="en-US" dirty="0"/>
              <a:t>Build design using our </a:t>
            </a:r>
            <a:r>
              <a:rPr lang="en-US" dirty="0" smtClean="0"/>
              <a:t>design and programs</a:t>
            </a:r>
          </a:p>
          <a:p>
            <a:r>
              <a:rPr lang="en-US" dirty="0" smtClean="0"/>
              <a:t>Minimum of two Streetlights, potential Smart Meter and a User </a:t>
            </a:r>
            <a:r>
              <a:rPr lang="en-US" dirty="0"/>
              <a:t>I</a:t>
            </a:r>
            <a:r>
              <a:rPr lang="en-US" dirty="0" smtClean="0"/>
              <a:t>nterface Device</a:t>
            </a:r>
            <a:endParaRPr lang="en-US" dirty="0"/>
          </a:p>
          <a:p>
            <a:r>
              <a:rPr lang="en-US" dirty="0"/>
              <a:t>Show advantages of implementing Street Lights on our Campus</a:t>
            </a:r>
          </a:p>
          <a:p>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6" name="TextBox 5"/>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9</a:t>
            </a:r>
            <a:endParaRPr lang="en-US" sz="900" dirty="0">
              <a:solidFill>
                <a:schemeClr val="bg1"/>
              </a:solidFill>
            </a:endParaRPr>
          </a:p>
        </p:txBody>
      </p:sp>
      <p:sp>
        <p:nvSpPr>
          <p:cNvPr id="7" name="TextBox 6"/>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Tucker</a:t>
            </a:r>
            <a:endParaRPr lang="en-US" sz="900" dirty="0">
              <a:solidFill>
                <a:schemeClr val="bg1"/>
              </a:solidFill>
            </a:endParaRPr>
          </a:p>
        </p:txBody>
      </p:sp>
    </p:spTree>
    <p:extLst>
      <p:ext uri="{BB962C8B-B14F-4D97-AF65-F5344CB8AC3E}">
        <p14:creationId xmlns:p14="http://schemas.microsoft.com/office/powerpoint/2010/main" val="38748027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16692"/>
            <a:ext cx="6172200" cy="857250"/>
          </a:xfrm>
        </p:spPr>
        <p:txBody>
          <a:bodyPr>
            <a:noAutofit/>
          </a:bodyPr>
          <a:lstStyle/>
          <a:p>
            <a:r>
              <a:rPr lang="en-US" sz="2000" dirty="0"/>
              <a:t>LED is off when the DC </a:t>
            </a:r>
            <a:r>
              <a:rPr lang="en-US" sz="2000" dirty="0" smtClean="0"/>
              <a:t>Power </a:t>
            </a:r>
            <a:r>
              <a:rPr lang="en-US" sz="2000" dirty="0"/>
              <a:t>goes down</a:t>
            </a:r>
            <a:br>
              <a:rPr lang="en-US" sz="2000" dirty="0"/>
            </a:br>
            <a:endParaRPr lang="en-US" sz="2000" dirty="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4451" y="1371600"/>
            <a:ext cx="6500366"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5" name="TextBox 4"/>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9</a:t>
            </a:r>
            <a:endParaRPr lang="en-US" sz="900" dirty="0">
              <a:solidFill>
                <a:schemeClr val="bg1"/>
              </a:solidFill>
            </a:endParaRPr>
          </a:p>
        </p:txBody>
      </p:sp>
      <p:sp>
        <p:nvSpPr>
          <p:cNvPr id="6" name="TextBox 5"/>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Brandon</a:t>
            </a:r>
            <a:endParaRPr lang="en-US" sz="900" dirty="0">
              <a:solidFill>
                <a:schemeClr val="bg1"/>
              </a:solidFill>
            </a:endParaRPr>
          </a:p>
        </p:txBody>
      </p:sp>
    </p:spTree>
    <p:extLst>
      <p:ext uri="{BB962C8B-B14F-4D97-AF65-F5344CB8AC3E}">
        <p14:creationId xmlns:p14="http://schemas.microsoft.com/office/powerpoint/2010/main" val="41248929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670" y="142418"/>
            <a:ext cx="6172200" cy="857250"/>
          </a:xfrm>
        </p:spPr>
        <p:txBody>
          <a:bodyPr/>
          <a:lstStyle/>
          <a:p>
            <a:r>
              <a:rPr lang="en-US" sz="2000" dirty="0" smtClean="0"/>
              <a:t>What </a:t>
            </a:r>
            <a:r>
              <a:rPr lang="en-US" sz="2000" dirty="0"/>
              <a:t>W</a:t>
            </a:r>
            <a:r>
              <a:rPr lang="en-US" sz="2000" dirty="0" smtClean="0"/>
              <a:t>ill </a:t>
            </a:r>
            <a:r>
              <a:rPr lang="en-US" sz="2000" dirty="0"/>
              <a:t>B</a:t>
            </a:r>
            <a:r>
              <a:rPr lang="en-US" sz="2000" dirty="0" smtClean="0"/>
              <a:t>e Powered?</a:t>
            </a:r>
            <a:endParaRPr lang="en-US" sz="2000" dirty="0"/>
          </a:p>
        </p:txBody>
      </p:sp>
      <p:pic>
        <p:nvPicPr>
          <p:cNvPr id="4" name="Picture 3"/>
          <p:cNvPicPr/>
          <p:nvPr/>
        </p:nvPicPr>
        <p:blipFill>
          <a:blip r:embed="rId3"/>
          <a:stretch>
            <a:fillRect/>
          </a:stretch>
        </p:blipFill>
        <p:spPr>
          <a:xfrm>
            <a:off x="1237946" y="895350"/>
            <a:ext cx="1390032" cy="1828800"/>
          </a:xfrm>
          <a:prstGeom prst="rect">
            <a:avLst/>
          </a:prstGeom>
        </p:spPr>
      </p:pic>
      <p:sp>
        <p:nvSpPr>
          <p:cNvPr id="8" name="TextBox 7"/>
          <p:cNvSpPr txBox="1"/>
          <p:nvPr/>
        </p:nvSpPr>
        <p:spPr>
          <a:xfrm>
            <a:off x="3588338" y="1030463"/>
            <a:ext cx="5029200" cy="1838965"/>
          </a:xfrm>
          <a:prstGeom prst="rect">
            <a:avLst/>
          </a:prstGeom>
          <a:noFill/>
        </p:spPr>
        <p:txBody>
          <a:bodyPr wrap="square" rtlCol="0">
            <a:spAutoFit/>
          </a:bodyPr>
          <a:lstStyle/>
          <a:p>
            <a:r>
              <a:rPr lang="en-US" sz="2200" dirty="0">
                <a:latin typeface="+mn-lt"/>
              </a:rPr>
              <a:t>3 </a:t>
            </a:r>
            <a:r>
              <a:rPr lang="en-US" sz="2200" dirty="0" err="1" smtClean="0">
                <a:latin typeface="+mn-lt"/>
              </a:rPr>
              <a:t>XBee</a:t>
            </a:r>
            <a:r>
              <a:rPr lang="en-US" sz="2200" dirty="0" smtClean="0">
                <a:latin typeface="+mn-lt"/>
              </a:rPr>
              <a:t>: </a:t>
            </a:r>
            <a:r>
              <a:rPr lang="en-US" sz="2200" dirty="0">
                <a:latin typeface="+mn-lt"/>
              </a:rPr>
              <a:t>3.3V each </a:t>
            </a:r>
            <a:r>
              <a:rPr lang="en-US" sz="2200" dirty="0" smtClean="0">
                <a:latin typeface="+mn-lt"/>
              </a:rPr>
              <a:t>50mA</a:t>
            </a:r>
            <a:endParaRPr lang="en-US" sz="2200" dirty="0">
              <a:latin typeface="+mn-lt"/>
            </a:endParaRPr>
          </a:p>
          <a:p>
            <a:r>
              <a:rPr lang="en-US" sz="2200" dirty="0">
                <a:latin typeface="+mn-lt"/>
              </a:rPr>
              <a:t>3 LEDs: </a:t>
            </a:r>
            <a:r>
              <a:rPr lang="en-US" sz="2200" dirty="0" smtClean="0">
                <a:solidFill>
                  <a:schemeClr val="tx1"/>
                </a:solidFill>
                <a:latin typeface="+mn-lt"/>
              </a:rPr>
              <a:t>2.8-3.4V, 60mA-80mA</a:t>
            </a:r>
            <a:endParaRPr lang="en-US" sz="2200" dirty="0">
              <a:solidFill>
                <a:schemeClr val="tx1"/>
              </a:solidFill>
              <a:latin typeface="+mn-lt"/>
            </a:endParaRPr>
          </a:p>
          <a:p>
            <a:pPr lvl="8"/>
            <a:r>
              <a:rPr lang="en-US" sz="2200" dirty="0" smtClean="0">
                <a:latin typeface="+mn-lt"/>
              </a:rPr>
              <a:t>	-Two </a:t>
            </a:r>
            <a:r>
              <a:rPr lang="en-US" sz="2200" dirty="0">
                <a:latin typeface="+mn-lt"/>
              </a:rPr>
              <a:t>on cart</a:t>
            </a:r>
          </a:p>
          <a:p>
            <a:pPr lvl="6"/>
            <a:r>
              <a:rPr lang="en-US" sz="2200" dirty="0" smtClean="0">
                <a:latin typeface="+mn-lt"/>
              </a:rPr>
              <a:t>	-One </a:t>
            </a:r>
            <a:r>
              <a:rPr lang="en-US" sz="2200" dirty="0">
                <a:latin typeface="+mn-lt"/>
              </a:rPr>
              <a:t>far away</a:t>
            </a:r>
          </a:p>
          <a:p>
            <a:endParaRPr lang="en-US" sz="1500" dirty="0"/>
          </a:p>
          <a:p>
            <a:endParaRPr lang="en-US" sz="1050" dirty="0"/>
          </a:p>
        </p:txBody>
      </p:sp>
      <p:pic>
        <p:nvPicPr>
          <p:cNvPr id="10" name="Picture 9" descr="http://cliparts.co/cliparts/8TA/bb9/8TAbb9x7c.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37945" y="2852192"/>
            <a:ext cx="1924902" cy="1395958"/>
          </a:xfrm>
          <a:prstGeom prst="rect">
            <a:avLst/>
          </a:prstGeom>
          <a:noFill/>
          <a:ln>
            <a:noFill/>
          </a:ln>
        </p:spPr>
      </p:pic>
      <p:sp>
        <p:nvSpPr>
          <p:cNvPr id="11" name="TextBox 10"/>
          <p:cNvSpPr txBox="1"/>
          <p:nvPr/>
        </p:nvSpPr>
        <p:spPr>
          <a:xfrm>
            <a:off x="3583370" y="3253936"/>
            <a:ext cx="4149050" cy="592470"/>
          </a:xfrm>
          <a:prstGeom prst="rect">
            <a:avLst/>
          </a:prstGeom>
          <a:noFill/>
        </p:spPr>
        <p:txBody>
          <a:bodyPr wrap="square" rtlCol="0">
            <a:spAutoFit/>
          </a:bodyPr>
          <a:lstStyle/>
          <a:p>
            <a:r>
              <a:rPr lang="en-US" sz="2200" dirty="0">
                <a:latin typeface="+mn-lt"/>
              </a:rPr>
              <a:t>Raspberry Pi 2: </a:t>
            </a:r>
            <a:r>
              <a:rPr lang="en-US" sz="2200" dirty="0" smtClean="0">
                <a:latin typeface="+mn-lt"/>
              </a:rPr>
              <a:t>Running at 5V</a:t>
            </a:r>
            <a:endParaRPr lang="en-US" sz="2200" dirty="0">
              <a:latin typeface="+mn-lt"/>
            </a:endParaRPr>
          </a:p>
          <a:p>
            <a:r>
              <a:rPr lang="en-US" sz="1050" dirty="0"/>
              <a:t>	</a:t>
            </a: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13" name="TextBox 12"/>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9</a:t>
            </a:r>
            <a:endParaRPr lang="en-US" sz="900" dirty="0">
              <a:solidFill>
                <a:schemeClr val="bg1"/>
              </a:solidFill>
            </a:endParaRPr>
          </a:p>
        </p:txBody>
      </p:sp>
      <p:sp>
        <p:nvSpPr>
          <p:cNvPr id="14" name="TextBox 13"/>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Anthony</a:t>
            </a:r>
            <a:endParaRPr lang="en-US" sz="900" dirty="0">
              <a:solidFill>
                <a:schemeClr val="bg1"/>
              </a:solidFill>
            </a:endParaRPr>
          </a:p>
        </p:txBody>
      </p:sp>
    </p:spTree>
    <p:extLst>
      <p:ext uri="{BB962C8B-B14F-4D97-AF65-F5344CB8AC3E}">
        <p14:creationId xmlns:p14="http://schemas.microsoft.com/office/powerpoint/2010/main" val="16627324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8114"/>
            <a:ext cx="7620000" cy="857250"/>
          </a:xfrm>
        </p:spPr>
        <p:txBody>
          <a:bodyPr>
            <a:normAutofit/>
          </a:bodyPr>
          <a:lstStyle/>
          <a:p>
            <a:r>
              <a:rPr lang="en-US" sz="2000" dirty="0"/>
              <a:t>Power </a:t>
            </a:r>
            <a:r>
              <a:rPr lang="en-US" sz="2000" dirty="0" smtClean="0"/>
              <a:t>Supply</a:t>
            </a:r>
            <a:endParaRPr lang="en-US" sz="2000" dirty="0"/>
          </a:p>
        </p:txBody>
      </p:sp>
      <p:pic>
        <p:nvPicPr>
          <p:cNvPr id="7" name="Picture 6"/>
          <p:cNvPicPr/>
          <p:nvPr/>
        </p:nvPicPr>
        <p:blipFill>
          <a:blip r:embed="rId3"/>
          <a:stretch>
            <a:fillRect/>
          </a:stretch>
        </p:blipFill>
        <p:spPr>
          <a:xfrm>
            <a:off x="5029200" y="2511445"/>
            <a:ext cx="1781100" cy="1893398"/>
          </a:xfrm>
          <a:prstGeom prst="rect">
            <a:avLst/>
          </a:prstGeom>
        </p:spPr>
      </p:pic>
      <p:sp>
        <p:nvSpPr>
          <p:cNvPr id="8" name="TextBox 7"/>
          <p:cNvSpPr txBox="1"/>
          <p:nvPr/>
        </p:nvSpPr>
        <p:spPr>
          <a:xfrm flipH="1">
            <a:off x="1295399" y="1241867"/>
            <a:ext cx="6324601" cy="1269578"/>
          </a:xfrm>
          <a:prstGeom prst="rect">
            <a:avLst/>
          </a:prstGeom>
          <a:noFill/>
        </p:spPr>
        <p:txBody>
          <a:bodyPr wrap="square" rtlCol="0">
            <a:spAutoFit/>
          </a:bodyPr>
          <a:lstStyle/>
          <a:p>
            <a:pPr marL="342900" indent="-342900">
              <a:buFont typeface="Arial" panose="020B0604020202020204" pitchFamily="34" charset="0"/>
              <a:buChar char="•"/>
            </a:pPr>
            <a:r>
              <a:rPr lang="en-US" sz="2200" dirty="0" smtClean="0">
                <a:latin typeface="+mn-lt"/>
              </a:rPr>
              <a:t>Three 5 </a:t>
            </a:r>
            <a:r>
              <a:rPr lang="en-US" sz="2200" dirty="0">
                <a:latin typeface="+mn-lt"/>
              </a:rPr>
              <a:t>Volt 1 Amp DC power </a:t>
            </a:r>
            <a:r>
              <a:rPr lang="en-US" sz="2200" dirty="0" smtClean="0">
                <a:latin typeface="+mn-lt"/>
              </a:rPr>
              <a:t>supplies</a:t>
            </a:r>
          </a:p>
          <a:p>
            <a:pPr marL="342900" indent="-342900">
              <a:buFont typeface="Arial" panose="020B0604020202020204" pitchFamily="34" charset="0"/>
              <a:buChar char="•"/>
            </a:pPr>
            <a:r>
              <a:rPr lang="en-US" sz="2200" dirty="0" smtClean="0">
                <a:latin typeface="+mn-lt"/>
              </a:rPr>
              <a:t>Individual power source per streetlight in order to recognize which power source is out</a:t>
            </a:r>
            <a:endParaRPr lang="en-US" sz="2400" dirty="0"/>
          </a:p>
          <a:p>
            <a:endParaRPr lang="en-US" sz="105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6" name="TextBox 5"/>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9</a:t>
            </a:r>
            <a:endParaRPr lang="en-US" sz="900" dirty="0">
              <a:solidFill>
                <a:schemeClr val="bg1"/>
              </a:solidFill>
            </a:endParaRPr>
          </a:p>
        </p:txBody>
      </p:sp>
      <p:sp>
        <p:nvSpPr>
          <p:cNvPr id="9" name="TextBox 8"/>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Anthony</a:t>
            </a:r>
            <a:endParaRPr lang="en-US" sz="900" dirty="0">
              <a:solidFill>
                <a:schemeClr val="bg1"/>
              </a:solidFill>
            </a:endParaRPr>
          </a:p>
        </p:txBody>
      </p:sp>
      <p:pic>
        <p:nvPicPr>
          <p:cNvPr id="3" name="Picture 2"/>
          <p:cNvPicPr>
            <a:picLocks noChangeAspect="1"/>
          </p:cNvPicPr>
          <p:nvPr/>
        </p:nvPicPr>
        <p:blipFill>
          <a:blip r:embed="rId5"/>
          <a:stretch>
            <a:fillRect/>
          </a:stretch>
        </p:blipFill>
        <p:spPr>
          <a:xfrm>
            <a:off x="1600200" y="2952750"/>
            <a:ext cx="2487193" cy="783636"/>
          </a:xfrm>
          <a:prstGeom prst="rect">
            <a:avLst/>
          </a:prstGeom>
        </p:spPr>
      </p:pic>
      <p:sp>
        <p:nvSpPr>
          <p:cNvPr id="4" name="Right Arrow 3"/>
          <p:cNvSpPr/>
          <p:nvPr/>
        </p:nvSpPr>
        <p:spPr>
          <a:xfrm>
            <a:off x="4267200" y="3181350"/>
            <a:ext cx="609600" cy="2767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40524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Toggle </a:t>
            </a:r>
            <a:r>
              <a:rPr lang="en-US" sz="2000" dirty="0" smtClean="0"/>
              <a:t>Switches</a:t>
            </a:r>
            <a:endParaRPr lang="en-US" sz="2000" dirty="0"/>
          </a:p>
        </p:txBody>
      </p:sp>
      <p:sp>
        <p:nvSpPr>
          <p:cNvPr id="3" name="Content Placeholder 2"/>
          <p:cNvSpPr>
            <a:spLocks noGrp="1"/>
          </p:cNvSpPr>
          <p:nvPr>
            <p:ph idx="1"/>
          </p:nvPr>
        </p:nvSpPr>
        <p:spPr/>
        <p:txBody>
          <a:bodyPr/>
          <a:lstStyle/>
          <a:p>
            <a:r>
              <a:rPr lang="en-US" dirty="0"/>
              <a:t>1 switch per </a:t>
            </a:r>
            <a:r>
              <a:rPr lang="en-US" dirty="0" smtClean="0"/>
              <a:t>Streetlight (3 </a:t>
            </a:r>
            <a:r>
              <a:rPr lang="en-US" dirty="0"/>
              <a:t>total)</a:t>
            </a:r>
          </a:p>
          <a:p>
            <a:r>
              <a:rPr lang="en-US" dirty="0"/>
              <a:t>1 switch for </a:t>
            </a:r>
            <a:r>
              <a:rPr lang="en-US" dirty="0" smtClean="0"/>
              <a:t>Smart </a:t>
            </a:r>
            <a:r>
              <a:rPr lang="en-US" dirty="0"/>
              <a:t>M</a:t>
            </a:r>
            <a:r>
              <a:rPr lang="en-US" dirty="0" smtClean="0"/>
              <a:t>eter</a:t>
            </a:r>
            <a:endParaRPr lang="en-US" dirty="0"/>
          </a:p>
          <a:p>
            <a:r>
              <a:rPr lang="en-US" dirty="0"/>
              <a:t>1 Main Turn Off switch</a:t>
            </a:r>
          </a:p>
          <a:p>
            <a:endParaRPr lang="en-US" dirty="0"/>
          </a:p>
        </p:txBody>
      </p:sp>
      <p:pic>
        <p:nvPicPr>
          <p:cNvPr id="4" name="Picture 3"/>
          <p:cNvPicPr/>
          <p:nvPr/>
        </p:nvPicPr>
        <p:blipFill>
          <a:blip r:embed="rId3"/>
          <a:stretch>
            <a:fillRect/>
          </a:stretch>
        </p:blipFill>
        <p:spPr>
          <a:xfrm>
            <a:off x="5029200" y="823912"/>
            <a:ext cx="1635919" cy="375761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6" name="TextBox 5"/>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9</a:t>
            </a:r>
            <a:endParaRPr lang="en-US" sz="900" dirty="0">
              <a:solidFill>
                <a:schemeClr val="bg1"/>
              </a:solidFill>
            </a:endParaRPr>
          </a:p>
        </p:txBody>
      </p:sp>
      <p:sp>
        <p:nvSpPr>
          <p:cNvPr id="7" name="TextBox 6"/>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Anthony</a:t>
            </a:r>
            <a:endParaRPr lang="en-US" sz="900" dirty="0">
              <a:solidFill>
                <a:schemeClr val="bg1"/>
              </a:solidFill>
            </a:endParaRPr>
          </a:p>
        </p:txBody>
      </p:sp>
      <p:pic>
        <p:nvPicPr>
          <p:cNvPr id="8" name="Picture 7"/>
          <p:cNvPicPr>
            <a:picLocks noChangeAspect="1"/>
          </p:cNvPicPr>
          <p:nvPr/>
        </p:nvPicPr>
        <p:blipFill rotWithShape="1">
          <a:blip r:embed="rId5"/>
          <a:srcRect r="-571"/>
          <a:stretch/>
        </p:blipFill>
        <p:spPr>
          <a:xfrm>
            <a:off x="1905000" y="2573868"/>
            <a:ext cx="838199" cy="1455207"/>
          </a:xfrm>
          <a:prstGeom prst="rect">
            <a:avLst/>
          </a:prstGeom>
        </p:spPr>
      </p:pic>
      <p:sp>
        <p:nvSpPr>
          <p:cNvPr id="9" name="Right Arrow 8"/>
          <p:cNvSpPr/>
          <p:nvPr/>
        </p:nvSpPr>
        <p:spPr>
          <a:xfrm>
            <a:off x="3352800" y="3105150"/>
            <a:ext cx="10668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77885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Lithium Ion B</a:t>
            </a:r>
            <a:r>
              <a:rPr lang="en-US" sz="2000" dirty="0" smtClean="0"/>
              <a:t>attery</a:t>
            </a:r>
            <a:endParaRPr lang="en-US" sz="2000" dirty="0"/>
          </a:p>
        </p:txBody>
      </p:sp>
      <p:pic>
        <p:nvPicPr>
          <p:cNvPr id="4" name="Picture 3"/>
          <p:cNvPicPr/>
          <p:nvPr/>
        </p:nvPicPr>
        <p:blipFill>
          <a:blip r:embed="rId3"/>
          <a:stretch>
            <a:fillRect/>
          </a:stretch>
        </p:blipFill>
        <p:spPr>
          <a:xfrm>
            <a:off x="2667000" y="2876550"/>
            <a:ext cx="3200400" cy="1771650"/>
          </a:xfrm>
          <a:prstGeom prst="rect">
            <a:avLst/>
          </a:prstGeom>
        </p:spPr>
      </p:pic>
      <p:sp>
        <p:nvSpPr>
          <p:cNvPr id="5" name="TextBox 4"/>
          <p:cNvSpPr txBox="1"/>
          <p:nvPr/>
        </p:nvSpPr>
        <p:spPr>
          <a:xfrm>
            <a:off x="914400" y="1200150"/>
            <a:ext cx="7010400" cy="1785104"/>
          </a:xfrm>
          <a:prstGeom prst="rect">
            <a:avLst/>
          </a:prstGeom>
          <a:noFill/>
        </p:spPr>
        <p:txBody>
          <a:bodyPr wrap="square" rtlCol="0">
            <a:spAutoFit/>
          </a:bodyPr>
          <a:lstStyle/>
          <a:p>
            <a:pPr marL="342900" indent="-342900">
              <a:buClr>
                <a:schemeClr val="tx2"/>
              </a:buClr>
              <a:buFont typeface="Arial" panose="020B0604020202020204" pitchFamily="34" charset="0"/>
              <a:buChar char="•"/>
            </a:pPr>
            <a:r>
              <a:rPr lang="en-US" sz="2200" dirty="0">
                <a:latin typeface="+mn-lt"/>
              </a:rPr>
              <a:t>Chemistry: </a:t>
            </a:r>
            <a:r>
              <a:rPr lang="en-US" sz="2200" dirty="0"/>
              <a:t>Lithium Ion</a:t>
            </a:r>
          </a:p>
          <a:p>
            <a:pPr marL="342900" indent="-342900">
              <a:buClr>
                <a:schemeClr val="tx2"/>
              </a:buClr>
              <a:buFont typeface="Arial" panose="020B0604020202020204" pitchFamily="34" charset="0"/>
              <a:buChar char="•"/>
            </a:pPr>
            <a:r>
              <a:rPr lang="en-US" sz="2200" dirty="0" smtClean="0">
                <a:latin typeface="+mn-lt"/>
              </a:rPr>
              <a:t>Output </a:t>
            </a:r>
            <a:r>
              <a:rPr lang="en-US" sz="2200" dirty="0">
                <a:latin typeface="+mn-lt"/>
              </a:rPr>
              <a:t>Voltage: 3.3V </a:t>
            </a:r>
            <a:endParaRPr lang="en-US" sz="2200" dirty="0" smtClean="0">
              <a:latin typeface="+mn-lt"/>
            </a:endParaRPr>
          </a:p>
          <a:p>
            <a:pPr marL="342900" indent="-342900">
              <a:buClr>
                <a:schemeClr val="tx2"/>
              </a:buClr>
              <a:buFont typeface="Arial" panose="020B0604020202020204" pitchFamily="34" charset="0"/>
              <a:buChar char="•"/>
            </a:pPr>
            <a:r>
              <a:rPr lang="en-US" sz="2200" dirty="0" smtClean="0">
                <a:latin typeface="+mn-lt"/>
              </a:rPr>
              <a:t>Current: 50mA</a:t>
            </a:r>
            <a:endParaRPr lang="en-US" sz="2200" dirty="0">
              <a:latin typeface="+mn-lt"/>
            </a:endParaRPr>
          </a:p>
          <a:p>
            <a:pPr marL="342900" indent="-342900">
              <a:buClr>
                <a:schemeClr val="tx2"/>
              </a:buClr>
              <a:buFont typeface="Arial" panose="020B0604020202020204" pitchFamily="34" charset="0"/>
              <a:buChar char="•"/>
            </a:pPr>
            <a:r>
              <a:rPr lang="en-US" sz="2200" dirty="0">
                <a:latin typeface="+mn-lt"/>
              </a:rPr>
              <a:t>Capacity: 2500 </a:t>
            </a:r>
            <a:r>
              <a:rPr lang="en-US" sz="2200" dirty="0" err="1">
                <a:latin typeface="+mn-lt"/>
              </a:rPr>
              <a:t>mAh</a:t>
            </a:r>
            <a:endParaRPr lang="en-US" sz="2200" dirty="0">
              <a:latin typeface="+mn-lt"/>
            </a:endParaRPr>
          </a:p>
          <a:p>
            <a:pPr marL="342900" indent="-342900">
              <a:buClr>
                <a:schemeClr val="tx2"/>
              </a:buClr>
              <a:buFont typeface="Arial" panose="020B0604020202020204" pitchFamily="34" charset="0"/>
              <a:buChar char="•"/>
            </a:pPr>
            <a:r>
              <a:rPr lang="en-US" sz="2200" dirty="0" smtClean="0">
                <a:latin typeface="+mn-lt"/>
              </a:rPr>
              <a:t>Time: </a:t>
            </a:r>
            <a:r>
              <a:rPr lang="en-US" sz="2200" dirty="0" smtClean="0">
                <a:latin typeface="+mn-lt"/>
              </a:rPr>
              <a:t>50 </a:t>
            </a:r>
            <a:r>
              <a:rPr lang="en-US" sz="2200" dirty="0" smtClean="0">
                <a:latin typeface="+mn-lt"/>
              </a:rPr>
              <a:t>hours</a:t>
            </a:r>
            <a:endParaRPr lang="en-US" sz="2200" dirty="0">
              <a:latin typeface="+mn-lt"/>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7" name="TextBox 6"/>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9</a:t>
            </a:r>
            <a:endParaRPr lang="en-US" sz="900" dirty="0">
              <a:solidFill>
                <a:schemeClr val="bg1"/>
              </a:solidFill>
            </a:endParaRPr>
          </a:p>
        </p:txBody>
      </p:sp>
      <p:sp>
        <p:nvSpPr>
          <p:cNvPr id="8" name="TextBox 7"/>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Anthony</a:t>
            </a:r>
            <a:endParaRPr lang="en-US" sz="900" dirty="0">
              <a:solidFill>
                <a:schemeClr val="bg1"/>
              </a:solidFill>
            </a:endParaRPr>
          </a:p>
        </p:txBody>
      </p:sp>
    </p:spTree>
    <p:extLst>
      <p:ext uri="{BB962C8B-B14F-4D97-AF65-F5344CB8AC3E}">
        <p14:creationId xmlns:p14="http://schemas.microsoft.com/office/powerpoint/2010/main" val="11579671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Battery Configuration</a:t>
            </a:r>
            <a:endParaRPr lang="en-US" sz="2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6" name="TextBox 5"/>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9</a:t>
            </a:r>
            <a:endParaRPr lang="en-US" sz="900" dirty="0">
              <a:solidFill>
                <a:schemeClr val="bg1"/>
              </a:solidFill>
            </a:endParaRPr>
          </a:p>
        </p:txBody>
      </p:sp>
      <p:sp>
        <p:nvSpPr>
          <p:cNvPr id="7" name="TextBox 6"/>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Anthony</a:t>
            </a:r>
            <a:endParaRPr lang="en-US" sz="900" dirty="0">
              <a:solidFill>
                <a:schemeClr val="bg1"/>
              </a:solidFill>
            </a:endParaRPr>
          </a:p>
        </p:txBody>
      </p:sp>
      <p:pic>
        <p:nvPicPr>
          <p:cNvPr id="9" name="Picture 8"/>
          <p:cNvPicPr>
            <a:picLocks noChangeAspect="1"/>
          </p:cNvPicPr>
          <p:nvPr/>
        </p:nvPicPr>
        <p:blipFill>
          <a:blip r:embed="rId4"/>
          <a:stretch>
            <a:fillRect/>
          </a:stretch>
        </p:blipFill>
        <p:spPr>
          <a:xfrm>
            <a:off x="4038600" y="1428750"/>
            <a:ext cx="3754582" cy="2438400"/>
          </a:xfrm>
          <a:prstGeom prst="rect">
            <a:avLst/>
          </a:prstGeom>
        </p:spPr>
      </p:pic>
      <p:sp>
        <p:nvSpPr>
          <p:cNvPr id="10" name="TextBox 9"/>
          <p:cNvSpPr txBox="1"/>
          <p:nvPr/>
        </p:nvSpPr>
        <p:spPr>
          <a:xfrm>
            <a:off x="685800" y="1428750"/>
            <a:ext cx="3200400" cy="1446550"/>
          </a:xfrm>
          <a:prstGeom prst="rect">
            <a:avLst/>
          </a:prstGeom>
          <a:noFill/>
        </p:spPr>
        <p:txBody>
          <a:bodyPr wrap="square" rtlCol="0">
            <a:spAutoFit/>
          </a:bodyPr>
          <a:lstStyle/>
          <a:p>
            <a:r>
              <a:rPr lang="en-US" sz="2200" dirty="0" smtClean="0">
                <a:latin typeface="+mn-lt"/>
              </a:rPr>
              <a:t>Batteries will be connected in parallel in order to produce power for a longer period of time</a:t>
            </a:r>
            <a:endParaRPr lang="en-US" sz="2200" dirty="0">
              <a:latin typeface="+mn-lt"/>
            </a:endParaRPr>
          </a:p>
        </p:txBody>
      </p:sp>
      <p:sp>
        <p:nvSpPr>
          <p:cNvPr id="11" name="TextBox 10"/>
          <p:cNvSpPr txBox="1"/>
          <p:nvPr/>
        </p:nvSpPr>
        <p:spPr>
          <a:xfrm>
            <a:off x="2190750" y="3125830"/>
            <a:ext cx="1181100" cy="769441"/>
          </a:xfrm>
          <a:prstGeom prst="rect">
            <a:avLst/>
          </a:prstGeom>
          <a:noFill/>
        </p:spPr>
        <p:txBody>
          <a:bodyPr wrap="square" rtlCol="0">
            <a:spAutoFit/>
          </a:bodyPr>
          <a:lstStyle/>
          <a:p>
            <a:r>
              <a:rPr lang="en-US" sz="2200" u="sng" dirty="0" smtClean="0">
                <a:latin typeface="+mn-lt"/>
              </a:rPr>
              <a:t>Capacity </a:t>
            </a:r>
          </a:p>
          <a:p>
            <a:r>
              <a:rPr lang="en-US" sz="2200" dirty="0">
                <a:latin typeface="+mn-lt"/>
              </a:rPr>
              <a:t> </a:t>
            </a:r>
            <a:r>
              <a:rPr lang="en-US" sz="2200" dirty="0" smtClean="0">
                <a:latin typeface="+mn-lt"/>
              </a:rPr>
              <a:t>Current </a:t>
            </a:r>
            <a:endParaRPr lang="en-US" sz="2200" dirty="0">
              <a:latin typeface="+mn-lt"/>
            </a:endParaRPr>
          </a:p>
        </p:txBody>
      </p:sp>
      <p:sp>
        <p:nvSpPr>
          <p:cNvPr id="12" name="TextBox 11"/>
          <p:cNvSpPr txBox="1"/>
          <p:nvPr/>
        </p:nvSpPr>
        <p:spPr>
          <a:xfrm>
            <a:off x="1219200" y="3261942"/>
            <a:ext cx="1066800" cy="430887"/>
          </a:xfrm>
          <a:prstGeom prst="rect">
            <a:avLst/>
          </a:prstGeom>
          <a:noFill/>
        </p:spPr>
        <p:txBody>
          <a:bodyPr wrap="square" rtlCol="0">
            <a:spAutoFit/>
          </a:bodyPr>
          <a:lstStyle/>
          <a:p>
            <a:r>
              <a:rPr lang="en-US" sz="2200" dirty="0" smtClean="0">
                <a:latin typeface="+mn-lt"/>
              </a:rPr>
              <a:t>Time  =</a:t>
            </a:r>
            <a:endParaRPr lang="en-US" sz="2200" dirty="0">
              <a:latin typeface="+mn-lt"/>
            </a:endParaRPr>
          </a:p>
        </p:txBody>
      </p:sp>
    </p:spTree>
    <p:extLst>
      <p:ext uri="{BB962C8B-B14F-4D97-AF65-F5344CB8AC3E}">
        <p14:creationId xmlns:p14="http://schemas.microsoft.com/office/powerpoint/2010/main" val="24316938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Power Layout</a:t>
            </a:r>
            <a:endParaRPr lang="en-US" sz="2000" dirty="0"/>
          </a:p>
        </p:txBody>
      </p:sp>
      <p:sp>
        <p:nvSpPr>
          <p:cNvPr id="5" name="Oval 4"/>
          <p:cNvSpPr/>
          <p:nvPr/>
        </p:nvSpPr>
        <p:spPr>
          <a:xfrm>
            <a:off x="1019175" y="1759856"/>
            <a:ext cx="647700" cy="6858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543175" y="1188355"/>
            <a:ext cx="609600" cy="23196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3152775" y="1645556"/>
            <a:ext cx="609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3652837" y="2601630"/>
            <a:ext cx="609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662362" y="2056918"/>
            <a:ext cx="609600"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2695575" y="1493156"/>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695575" y="1950356"/>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695575" y="2407556"/>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1247775" y="1964643"/>
            <a:ext cx="0" cy="276225"/>
          </a:xfrm>
          <a:prstGeom prst="line">
            <a:avLst/>
          </a:prstGeom>
        </p:spPr>
        <p:style>
          <a:lnRef idx="2">
            <a:schemeClr val="dk1"/>
          </a:lnRef>
          <a:fillRef idx="0">
            <a:schemeClr val="dk1"/>
          </a:fillRef>
          <a:effectRef idx="1">
            <a:schemeClr val="dk1"/>
          </a:effectRef>
          <a:fontRef idx="minor">
            <a:schemeClr val="tx1"/>
          </a:fontRef>
        </p:style>
      </p:cxnSp>
      <p:cxnSp>
        <p:nvCxnSpPr>
          <p:cNvPr id="22" name="Straight Connector 21"/>
          <p:cNvCxnSpPr/>
          <p:nvPr/>
        </p:nvCxnSpPr>
        <p:spPr>
          <a:xfrm>
            <a:off x="1400175" y="1964643"/>
            <a:ext cx="0" cy="276225"/>
          </a:xfrm>
          <a:prstGeom prst="line">
            <a:avLst/>
          </a:prstGeom>
        </p:spPr>
        <p:style>
          <a:lnRef idx="2">
            <a:schemeClr val="dk1"/>
          </a:lnRef>
          <a:fillRef idx="0">
            <a:schemeClr val="dk1"/>
          </a:fillRef>
          <a:effectRef idx="1">
            <a:schemeClr val="dk1"/>
          </a:effectRef>
          <a:fontRef idx="minor">
            <a:schemeClr val="tx1"/>
          </a:fontRef>
        </p:style>
      </p:cxnSp>
      <p:cxnSp>
        <p:nvCxnSpPr>
          <p:cNvPr id="25" name="Straight Connector 24"/>
          <p:cNvCxnSpPr/>
          <p:nvPr/>
        </p:nvCxnSpPr>
        <p:spPr>
          <a:xfrm>
            <a:off x="2809875" y="1588406"/>
            <a:ext cx="0" cy="114300"/>
          </a:xfrm>
          <a:prstGeom prst="line">
            <a:avLst/>
          </a:prstGeom>
        </p:spPr>
        <p:style>
          <a:lnRef idx="2">
            <a:schemeClr val="dk1"/>
          </a:lnRef>
          <a:fillRef idx="0">
            <a:schemeClr val="dk1"/>
          </a:fillRef>
          <a:effectRef idx="1">
            <a:schemeClr val="dk1"/>
          </a:effectRef>
          <a:fontRef idx="minor">
            <a:schemeClr val="tx1"/>
          </a:fontRef>
        </p:style>
      </p:cxnSp>
      <p:cxnSp>
        <p:nvCxnSpPr>
          <p:cNvPr id="28" name="Straight Connector 27"/>
          <p:cNvCxnSpPr/>
          <p:nvPr/>
        </p:nvCxnSpPr>
        <p:spPr>
          <a:xfrm>
            <a:off x="2886075" y="1588406"/>
            <a:ext cx="0" cy="114300"/>
          </a:xfrm>
          <a:prstGeom prst="line">
            <a:avLst/>
          </a:prstGeom>
        </p:spPr>
        <p:style>
          <a:lnRef idx="2">
            <a:schemeClr val="dk1"/>
          </a:lnRef>
          <a:fillRef idx="0">
            <a:schemeClr val="dk1"/>
          </a:fillRef>
          <a:effectRef idx="1">
            <a:schemeClr val="dk1"/>
          </a:effectRef>
          <a:fontRef idx="minor">
            <a:schemeClr val="tx1"/>
          </a:fontRef>
        </p:style>
      </p:cxnSp>
      <p:cxnSp>
        <p:nvCxnSpPr>
          <p:cNvPr id="29" name="Straight Connector 28"/>
          <p:cNvCxnSpPr/>
          <p:nvPr/>
        </p:nvCxnSpPr>
        <p:spPr>
          <a:xfrm>
            <a:off x="2800350" y="2045605"/>
            <a:ext cx="0" cy="114300"/>
          </a:xfrm>
          <a:prstGeom prst="line">
            <a:avLst/>
          </a:prstGeom>
        </p:spPr>
        <p:style>
          <a:lnRef idx="2">
            <a:schemeClr val="dk1"/>
          </a:lnRef>
          <a:fillRef idx="0">
            <a:schemeClr val="dk1"/>
          </a:fillRef>
          <a:effectRef idx="1">
            <a:schemeClr val="dk1"/>
          </a:effectRef>
          <a:fontRef idx="minor">
            <a:schemeClr val="tx1"/>
          </a:fontRef>
        </p:style>
      </p:cxnSp>
      <p:cxnSp>
        <p:nvCxnSpPr>
          <p:cNvPr id="30" name="Straight Connector 29"/>
          <p:cNvCxnSpPr/>
          <p:nvPr/>
        </p:nvCxnSpPr>
        <p:spPr>
          <a:xfrm>
            <a:off x="2876550" y="2045605"/>
            <a:ext cx="0" cy="114300"/>
          </a:xfrm>
          <a:prstGeom prst="line">
            <a:avLst/>
          </a:prstGeom>
        </p:spPr>
        <p:style>
          <a:lnRef idx="2">
            <a:schemeClr val="dk1"/>
          </a:lnRef>
          <a:fillRef idx="0">
            <a:schemeClr val="dk1"/>
          </a:fillRef>
          <a:effectRef idx="1">
            <a:schemeClr val="dk1"/>
          </a:effectRef>
          <a:fontRef idx="minor">
            <a:schemeClr val="tx1"/>
          </a:fontRef>
        </p:style>
      </p:cxnSp>
      <p:cxnSp>
        <p:nvCxnSpPr>
          <p:cNvPr id="31" name="Straight Connector 30"/>
          <p:cNvCxnSpPr/>
          <p:nvPr/>
        </p:nvCxnSpPr>
        <p:spPr>
          <a:xfrm>
            <a:off x="2800350" y="2502806"/>
            <a:ext cx="0" cy="114300"/>
          </a:xfrm>
          <a:prstGeom prst="line">
            <a:avLst/>
          </a:prstGeom>
        </p:spPr>
        <p:style>
          <a:lnRef idx="2">
            <a:schemeClr val="dk1"/>
          </a:lnRef>
          <a:fillRef idx="0">
            <a:schemeClr val="dk1"/>
          </a:fillRef>
          <a:effectRef idx="1">
            <a:schemeClr val="dk1"/>
          </a:effectRef>
          <a:fontRef idx="minor">
            <a:schemeClr val="tx1"/>
          </a:fontRef>
        </p:style>
      </p:cxnSp>
      <p:cxnSp>
        <p:nvCxnSpPr>
          <p:cNvPr id="32" name="Straight Connector 31"/>
          <p:cNvCxnSpPr/>
          <p:nvPr/>
        </p:nvCxnSpPr>
        <p:spPr>
          <a:xfrm>
            <a:off x="2876550" y="2502806"/>
            <a:ext cx="0" cy="114300"/>
          </a:xfrm>
          <a:prstGeom prst="line">
            <a:avLst/>
          </a:prstGeom>
        </p:spPr>
        <p:style>
          <a:lnRef idx="2">
            <a:schemeClr val="dk1"/>
          </a:lnRef>
          <a:fillRef idx="0">
            <a:schemeClr val="dk1"/>
          </a:fillRef>
          <a:effectRef idx="1">
            <a:schemeClr val="dk1"/>
          </a:effectRef>
          <a:fontRef idx="minor">
            <a:schemeClr val="tx1"/>
          </a:fontRef>
        </p:style>
      </p:cxnSp>
      <p:sp>
        <p:nvSpPr>
          <p:cNvPr id="35" name="Freeform 34"/>
          <p:cNvSpPr/>
          <p:nvPr/>
        </p:nvSpPr>
        <p:spPr>
          <a:xfrm>
            <a:off x="1390650" y="683380"/>
            <a:ext cx="1607997" cy="1076476"/>
          </a:xfrm>
          <a:custGeom>
            <a:avLst/>
            <a:gdLst>
              <a:gd name="connsiteX0" fmla="*/ 1466850 w 1607997"/>
              <a:gd name="connsiteY0" fmla="*/ 495451 h 1076476"/>
              <a:gd name="connsiteX1" fmla="*/ 1466850 w 1607997"/>
              <a:gd name="connsiteY1" fmla="*/ 19201 h 1076476"/>
              <a:gd name="connsiteX2" fmla="*/ 0 w 1607997"/>
              <a:gd name="connsiteY2" fmla="*/ 1076476 h 1076476"/>
              <a:gd name="connsiteX3" fmla="*/ 0 w 1607997"/>
              <a:gd name="connsiteY3" fmla="*/ 1076476 h 1076476"/>
            </a:gdLst>
            <a:ahLst/>
            <a:cxnLst>
              <a:cxn ang="0">
                <a:pos x="connsiteX0" y="connsiteY0"/>
              </a:cxn>
              <a:cxn ang="0">
                <a:pos x="connsiteX1" y="connsiteY1"/>
              </a:cxn>
              <a:cxn ang="0">
                <a:pos x="connsiteX2" y="connsiteY2"/>
              </a:cxn>
              <a:cxn ang="0">
                <a:pos x="connsiteX3" y="connsiteY3"/>
              </a:cxn>
            </a:cxnLst>
            <a:rect l="l" t="t" r="r" b="b"/>
            <a:pathLst>
              <a:path w="1607997" h="1076476">
                <a:moveTo>
                  <a:pt x="1466850" y="495451"/>
                </a:moveTo>
                <a:cubicBezTo>
                  <a:pt x="1589087" y="208907"/>
                  <a:pt x="1711325" y="-77636"/>
                  <a:pt x="1466850" y="19201"/>
                </a:cubicBezTo>
                <a:cubicBezTo>
                  <a:pt x="1222375" y="116038"/>
                  <a:pt x="0" y="1076476"/>
                  <a:pt x="0" y="1076476"/>
                </a:cubicBezTo>
                <a:lnTo>
                  <a:pt x="0" y="107647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p:cNvCxnSpPr/>
          <p:nvPr/>
        </p:nvCxnSpPr>
        <p:spPr>
          <a:xfrm flipV="1">
            <a:off x="3762375" y="1386595"/>
            <a:ext cx="266700" cy="258961"/>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V="1">
            <a:off x="4271962" y="1797956"/>
            <a:ext cx="266700" cy="258961"/>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V="1">
            <a:off x="4252912" y="2342667"/>
            <a:ext cx="266700" cy="258961"/>
          </a:xfrm>
          <a:prstGeom prst="line">
            <a:avLst/>
          </a:prstGeom>
        </p:spPr>
        <p:style>
          <a:lnRef idx="2">
            <a:schemeClr val="accent1"/>
          </a:lnRef>
          <a:fillRef idx="0">
            <a:schemeClr val="accent1"/>
          </a:fillRef>
          <a:effectRef idx="1">
            <a:schemeClr val="accent1"/>
          </a:effectRef>
          <a:fontRef idx="minor">
            <a:schemeClr val="tx1"/>
          </a:fontRef>
        </p:style>
      </p:cxnSp>
      <p:sp>
        <p:nvSpPr>
          <p:cNvPr id="45" name="Rectangle 44"/>
          <p:cNvSpPr/>
          <p:nvPr/>
        </p:nvSpPr>
        <p:spPr>
          <a:xfrm>
            <a:off x="2987394" y="1831444"/>
            <a:ext cx="663715" cy="43338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ln w="0"/>
                <a:solidFill>
                  <a:schemeClr val="tx1"/>
                </a:solidFill>
              </a:rPr>
              <a:t>5V DC</a:t>
            </a:r>
            <a:endParaRPr lang="en-US" dirty="0">
              <a:ln w="0"/>
              <a:solidFill>
                <a:schemeClr val="tx1"/>
              </a:solidFill>
            </a:endParaRPr>
          </a:p>
        </p:txBody>
      </p:sp>
      <p:sp>
        <p:nvSpPr>
          <p:cNvPr id="46" name="Rectangle 45"/>
          <p:cNvSpPr/>
          <p:nvPr/>
        </p:nvSpPr>
        <p:spPr>
          <a:xfrm>
            <a:off x="2987394" y="2365808"/>
            <a:ext cx="663715" cy="43338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schemeClr val="tx1"/>
                </a:solidFill>
              </a:rPr>
              <a:t>5V DC</a:t>
            </a:r>
            <a:endParaRPr lang="en-US" dirty="0">
              <a:solidFill>
                <a:schemeClr val="tx1"/>
              </a:solidFill>
            </a:endParaRPr>
          </a:p>
        </p:txBody>
      </p:sp>
      <p:cxnSp>
        <p:nvCxnSpPr>
          <p:cNvPr id="48" name="Straight Connector 47"/>
          <p:cNvCxnSpPr/>
          <p:nvPr/>
        </p:nvCxnSpPr>
        <p:spPr>
          <a:xfrm>
            <a:off x="4143375" y="1645556"/>
            <a:ext cx="109061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4672013" y="2045605"/>
            <a:ext cx="109061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4672013" y="2601628"/>
            <a:ext cx="1090613" cy="0"/>
          </a:xfrm>
          <a:prstGeom prst="line">
            <a:avLst/>
          </a:prstGeom>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1047750" y="2478993"/>
            <a:ext cx="731696" cy="307777"/>
          </a:xfrm>
          <a:prstGeom prst="rect">
            <a:avLst/>
          </a:prstGeom>
          <a:noFill/>
        </p:spPr>
        <p:txBody>
          <a:bodyPr wrap="square" rtlCol="0">
            <a:spAutoFit/>
          </a:bodyPr>
          <a:lstStyle/>
          <a:p>
            <a:r>
              <a:rPr lang="en-US" dirty="0" smtClean="0"/>
              <a:t>120 V</a:t>
            </a:r>
            <a:endParaRPr lang="en-US" dirty="0"/>
          </a:p>
        </p:txBody>
      </p:sp>
      <p:sp>
        <p:nvSpPr>
          <p:cNvPr id="52" name="Rectangle 51"/>
          <p:cNvSpPr/>
          <p:nvPr/>
        </p:nvSpPr>
        <p:spPr>
          <a:xfrm>
            <a:off x="5233988" y="959757"/>
            <a:ext cx="1423987" cy="6857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solidFill>
                  <a:schemeClr val="tx1"/>
                </a:solidFill>
              </a:rPr>
              <a:t>Smart Meter</a:t>
            </a:r>
          </a:p>
          <a:p>
            <a:pPr algn="ctr"/>
            <a:r>
              <a:rPr lang="en-US" dirty="0">
                <a:solidFill>
                  <a:schemeClr val="tx1"/>
                </a:solidFill>
              </a:rPr>
              <a:t>w/XBee</a:t>
            </a:r>
          </a:p>
        </p:txBody>
      </p:sp>
      <p:sp>
        <p:nvSpPr>
          <p:cNvPr id="53" name="Rectangle 52"/>
          <p:cNvSpPr/>
          <p:nvPr/>
        </p:nvSpPr>
        <p:spPr>
          <a:xfrm>
            <a:off x="5753101" y="1831444"/>
            <a:ext cx="1514474" cy="4152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solidFill>
                  <a:schemeClr val="tx1"/>
                </a:solidFill>
              </a:rPr>
              <a:t>Streetlight 1</a:t>
            </a:r>
            <a:endParaRPr lang="en-US" dirty="0">
              <a:solidFill>
                <a:schemeClr val="tx1"/>
              </a:solidFill>
            </a:endParaRPr>
          </a:p>
        </p:txBody>
      </p:sp>
      <p:sp>
        <p:nvSpPr>
          <p:cNvPr id="54" name="Rectangle 53"/>
          <p:cNvSpPr/>
          <p:nvPr/>
        </p:nvSpPr>
        <p:spPr>
          <a:xfrm>
            <a:off x="5753101" y="2383965"/>
            <a:ext cx="1514474" cy="4152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solidFill>
                  <a:schemeClr val="tx1"/>
                </a:solidFill>
              </a:rPr>
              <a:t>Streetlight 2</a:t>
            </a:r>
            <a:endParaRPr lang="en-US" dirty="0">
              <a:solidFill>
                <a:schemeClr val="tx1"/>
              </a:solidFill>
            </a:endParaRPr>
          </a:p>
        </p:txBody>
      </p:sp>
      <p:sp>
        <p:nvSpPr>
          <p:cNvPr id="55" name="Oval 54"/>
          <p:cNvSpPr/>
          <p:nvPr/>
        </p:nvSpPr>
        <p:spPr>
          <a:xfrm>
            <a:off x="990600" y="3862539"/>
            <a:ext cx="647700" cy="6858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p:cNvCxnSpPr/>
          <p:nvPr/>
        </p:nvCxnSpPr>
        <p:spPr>
          <a:xfrm>
            <a:off x="1219200" y="4067326"/>
            <a:ext cx="0" cy="276225"/>
          </a:xfrm>
          <a:prstGeom prst="line">
            <a:avLst/>
          </a:prstGeom>
        </p:spPr>
        <p:style>
          <a:lnRef idx="2">
            <a:schemeClr val="dk1"/>
          </a:lnRef>
          <a:fillRef idx="0">
            <a:schemeClr val="dk1"/>
          </a:fillRef>
          <a:effectRef idx="1">
            <a:schemeClr val="dk1"/>
          </a:effectRef>
          <a:fontRef idx="minor">
            <a:schemeClr val="tx1"/>
          </a:fontRef>
        </p:style>
      </p:cxnSp>
      <p:cxnSp>
        <p:nvCxnSpPr>
          <p:cNvPr id="57" name="Straight Connector 56"/>
          <p:cNvCxnSpPr/>
          <p:nvPr/>
        </p:nvCxnSpPr>
        <p:spPr>
          <a:xfrm>
            <a:off x="1371600" y="4067326"/>
            <a:ext cx="0" cy="276225"/>
          </a:xfrm>
          <a:prstGeom prst="line">
            <a:avLst/>
          </a:prstGeom>
        </p:spPr>
        <p:style>
          <a:lnRef idx="2">
            <a:schemeClr val="dk1"/>
          </a:lnRef>
          <a:fillRef idx="0">
            <a:schemeClr val="dk1"/>
          </a:fillRef>
          <a:effectRef idx="1">
            <a:schemeClr val="dk1"/>
          </a:effectRef>
          <a:fontRef idx="minor">
            <a:schemeClr val="tx1"/>
          </a:fontRef>
        </p:style>
      </p:cxnSp>
      <p:sp>
        <p:nvSpPr>
          <p:cNvPr id="58" name="TextBox 57"/>
          <p:cNvSpPr txBox="1"/>
          <p:nvPr/>
        </p:nvSpPr>
        <p:spPr>
          <a:xfrm>
            <a:off x="1019175" y="4581676"/>
            <a:ext cx="731696" cy="307777"/>
          </a:xfrm>
          <a:prstGeom prst="rect">
            <a:avLst/>
          </a:prstGeom>
          <a:noFill/>
        </p:spPr>
        <p:txBody>
          <a:bodyPr wrap="square" rtlCol="0">
            <a:spAutoFit/>
          </a:bodyPr>
          <a:lstStyle/>
          <a:p>
            <a:r>
              <a:rPr lang="en-US" dirty="0" smtClean="0"/>
              <a:t>120 V</a:t>
            </a:r>
            <a:endParaRPr lang="en-US" dirty="0"/>
          </a:p>
        </p:txBody>
      </p:sp>
      <p:cxnSp>
        <p:nvCxnSpPr>
          <p:cNvPr id="59" name="Straight Connector 58"/>
          <p:cNvCxnSpPr/>
          <p:nvPr/>
        </p:nvCxnSpPr>
        <p:spPr>
          <a:xfrm>
            <a:off x="2147888" y="4242720"/>
            <a:ext cx="609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flipV="1">
            <a:off x="2747963" y="3983757"/>
            <a:ext cx="266700" cy="258961"/>
          </a:xfrm>
          <a:prstGeom prst="line">
            <a:avLst/>
          </a:prstGeom>
        </p:spPr>
        <p:style>
          <a:lnRef idx="2">
            <a:schemeClr val="accent1"/>
          </a:lnRef>
          <a:fillRef idx="0">
            <a:schemeClr val="accent1"/>
          </a:fillRef>
          <a:effectRef idx="1">
            <a:schemeClr val="accent1"/>
          </a:effectRef>
          <a:fontRef idx="minor">
            <a:schemeClr val="tx1"/>
          </a:fontRef>
        </p:style>
      </p:cxnSp>
      <p:sp>
        <p:nvSpPr>
          <p:cNvPr id="61" name="Rectangle 60"/>
          <p:cNvSpPr/>
          <p:nvPr/>
        </p:nvSpPr>
        <p:spPr>
          <a:xfrm>
            <a:off x="1482445" y="4006898"/>
            <a:ext cx="663715" cy="43338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schemeClr val="tx1"/>
                </a:solidFill>
              </a:rPr>
              <a:t>5V DC</a:t>
            </a:r>
            <a:endParaRPr lang="en-US" dirty="0">
              <a:solidFill>
                <a:schemeClr val="tx1"/>
              </a:solidFill>
            </a:endParaRPr>
          </a:p>
        </p:txBody>
      </p:sp>
      <p:cxnSp>
        <p:nvCxnSpPr>
          <p:cNvPr id="62" name="Straight Connector 61"/>
          <p:cNvCxnSpPr/>
          <p:nvPr/>
        </p:nvCxnSpPr>
        <p:spPr>
          <a:xfrm>
            <a:off x="3167064" y="4242718"/>
            <a:ext cx="1090613" cy="0"/>
          </a:xfrm>
          <a:prstGeom prst="line">
            <a:avLst/>
          </a:prstGeom>
        </p:spPr>
        <p:style>
          <a:lnRef idx="2">
            <a:schemeClr val="accent1"/>
          </a:lnRef>
          <a:fillRef idx="0">
            <a:schemeClr val="accent1"/>
          </a:fillRef>
          <a:effectRef idx="1">
            <a:schemeClr val="accent1"/>
          </a:effectRef>
          <a:fontRef idx="minor">
            <a:schemeClr val="tx1"/>
          </a:fontRef>
        </p:style>
      </p:cxnSp>
      <p:sp>
        <p:nvSpPr>
          <p:cNvPr id="63" name="Rectangle 62"/>
          <p:cNvSpPr/>
          <p:nvPr/>
        </p:nvSpPr>
        <p:spPr>
          <a:xfrm>
            <a:off x="4248152" y="4025055"/>
            <a:ext cx="1514474" cy="4152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solidFill>
                  <a:schemeClr val="tx1"/>
                </a:solidFill>
              </a:rPr>
              <a:t>Streetlight 3</a:t>
            </a:r>
            <a:endParaRPr lang="en-US" dirty="0">
              <a:solidFill>
                <a:schemeClr val="tx1"/>
              </a:solidFill>
            </a:endParaRPr>
          </a:p>
        </p:txBody>
      </p:sp>
      <p:sp>
        <p:nvSpPr>
          <p:cNvPr id="64" name="TextBox 63"/>
          <p:cNvSpPr txBox="1"/>
          <p:nvPr/>
        </p:nvSpPr>
        <p:spPr>
          <a:xfrm>
            <a:off x="4978543" y="1813468"/>
            <a:ext cx="838200" cy="307777"/>
          </a:xfrm>
          <a:prstGeom prst="rect">
            <a:avLst/>
          </a:prstGeom>
          <a:noFill/>
        </p:spPr>
        <p:txBody>
          <a:bodyPr wrap="square" rtlCol="0">
            <a:spAutoFit/>
          </a:bodyPr>
          <a:lstStyle/>
          <a:p>
            <a:r>
              <a:rPr lang="en-US" dirty="0" smtClean="0"/>
              <a:t>5V</a:t>
            </a:r>
            <a:endParaRPr lang="en-US" dirty="0"/>
          </a:p>
        </p:txBody>
      </p:sp>
      <p:sp>
        <p:nvSpPr>
          <p:cNvPr id="65" name="TextBox 64"/>
          <p:cNvSpPr txBox="1"/>
          <p:nvPr/>
        </p:nvSpPr>
        <p:spPr>
          <a:xfrm>
            <a:off x="4978543" y="2348917"/>
            <a:ext cx="838200" cy="307777"/>
          </a:xfrm>
          <a:prstGeom prst="rect">
            <a:avLst/>
          </a:prstGeom>
          <a:noFill/>
        </p:spPr>
        <p:txBody>
          <a:bodyPr wrap="square" rtlCol="0">
            <a:spAutoFit/>
          </a:bodyPr>
          <a:lstStyle/>
          <a:p>
            <a:r>
              <a:rPr lang="en-US" dirty="0" smtClean="0"/>
              <a:t>5V</a:t>
            </a:r>
            <a:endParaRPr lang="en-US" dirty="0"/>
          </a:p>
        </p:txBody>
      </p:sp>
      <p:sp>
        <p:nvSpPr>
          <p:cNvPr id="66" name="TextBox 65"/>
          <p:cNvSpPr txBox="1"/>
          <p:nvPr/>
        </p:nvSpPr>
        <p:spPr>
          <a:xfrm>
            <a:off x="4471989" y="1394929"/>
            <a:ext cx="838200" cy="307777"/>
          </a:xfrm>
          <a:prstGeom prst="rect">
            <a:avLst/>
          </a:prstGeom>
          <a:noFill/>
        </p:spPr>
        <p:txBody>
          <a:bodyPr wrap="square" rtlCol="0">
            <a:spAutoFit/>
          </a:bodyPr>
          <a:lstStyle/>
          <a:p>
            <a:r>
              <a:rPr lang="en-US" dirty="0" smtClean="0"/>
              <a:t>120V</a:t>
            </a:r>
            <a:endParaRPr lang="en-US" dirty="0"/>
          </a:p>
        </p:txBody>
      </p:sp>
      <p:sp>
        <p:nvSpPr>
          <p:cNvPr id="67" name="TextBox 66"/>
          <p:cNvSpPr txBox="1"/>
          <p:nvPr/>
        </p:nvSpPr>
        <p:spPr>
          <a:xfrm>
            <a:off x="3509961" y="3991641"/>
            <a:ext cx="838200" cy="307777"/>
          </a:xfrm>
          <a:prstGeom prst="rect">
            <a:avLst/>
          </a:prstGeom>
          <a:noFill/>
        </p:spPr>
        <p:txBody>
          <a:bodyPr wrap="square" rtlCol="0">
            <a:spAutoFit/>
          </a:bodyPr>
          <a:lstStyle/>
          <a:p>
            <a:r>
              <a:rPr lang="en-US" dirty="0" smtClean="0"/>
              <a:t>5V</a:t>
            </a:r>
            <a:endParaRPr lang="en-US" dirty="0"/>
          </a:p>
        </p:txBody>
      </p:sp>
      <p:sp>
        <p:nvSpPr>
          <p:cNvPr id="68" name="Oval 67"/>
          <p:cNvSpPr/>
          <p:nvPr/>
        </p:nvSpPr>
        <p:spPr>
          <a:xfrm>
            <a:off x="2695575" y="2883321"/>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p:cNvCxnSpPr/>
          <p:nvPr/>
        </p:nvCxnSpPr>
        <p:spPr>
          <a:xfrm>
            <a:off x="2876550" y="2978571"/>
            <a:ext cx="0" cy="114300"/>
          </a:xfrm>
          <a:prstGeom prst="line">
            <a:avLst/>
          </a:prstGeom>
        </p:spPr>
        <p:style>
          <a:lnRef idx="2">
            <a:schemeClr val="dk1"/>
          </a:lnRef>
          <a:fillRef idx="0">
            <a:schemeClr val="dk1"/>
          </a:fillRef>
          <a:effectRef idx="1">
            <a:schemeClr val="dk1"/>
          </a:effectRef>
          <a:fontRef idx="minor">
            <a:schemeClr val="tx1"/>
          </a:fontRef>
        </p:style>
      </p:cxnSp>
      <p:cxnSp>
        <p:nvCxnSpPr>
          <p:cNvPr id="70" name="Straight Connector 69"/>
          <p:cNvCxnSpPr/>
          <p:nvPr/>
        </p:nvCxnSpPr>
        <p:spPr>
          <a:xfrm>
            <a:off x="2800350" y="2983073"/>
            <a:ext cx="0" cy="114300"/>
          </a:xfrm>
          <a:prstGeom prst="line">
            <a:avLst/>
          </a:prstGeom>
        </p:spPr>
        <p:style>
          <a:lnRef idx="2">
            <a:schemeClr val="dk1"/>
          </a:lnRef>
          <a:fillRef idx="0">
            <a:schemeClr val="dk1"/>
          </a:fillRef>
          <a:effectRef idx="1">
            <a:schemeClr val="dk1"/>
          </a:effectRef>
          <a:fontRef idx="minor">
            <a:schemeClr val="tx1"/>
          </a:fontRef>
        </p:style>
      </p:cxnSp>
      <p:sp>
        <p:nvSpPr>
          <p:cNvPr id="71" name="Rectangle 70"/>
          <p:cNvSpPr/>
          <p:nvPr/>
        </p:nvSpPr>
        <p:spPr>
          <a:xfrm>
            <a:off x="2981326" y="2880679"/>
            <a:ext cx="663715" cy="433388"/>
          </a:xfrm>
          <a:prstGeom prst="rect">
            <a:avLst/>
          </a:prstGeom>
          <a:solidFill>
            <a:schemeClr val="accent5">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schemeClr val="tx1"/>
                </a:solidFill>
              </a:rPr>
              <a:t>5V DC</a:t>
            </a:r>
            <a:endParaRPr lang="en-US" dirty="0">
              <a:solidFill>
                <a:schemeClr val="tx1"/>
              </a:solidFill>
            </a:endParaRPr>
          </a:p>
        </p:txBody>
      </p:sp>
      <p:cxnSp>
        <p:nvCxnSpPr>
          <p:cNvPr id="72" name="Straight Connector 71"/>
          <p:cNvCxnSpPr/>
          <p:nvPr/>
        </p:nvCxnSpPr>
        <p:spPr>
          <a:xfrm flipV="1">
            <a:off x="3652837" y="3092871"/>
            <a:ext cx="2100264" cy="10830"/>
          </a:xfrm>
          <a:prstGeom prst="line">
            <a:avLst/>
          </a:prstGeom>
        </p:spPr>
        <p:style>
          <a:lnRef idx="2">
            <a:schemeClr val="accent1"/>
          </a:lnRef>
          <a:fillRef idx="0">
            <a:schemeClr val="accent1"/>
          </a:fillRef>
          <a:effectRef idx="1">
            <a:schemeClr val="accent1"/>
          </a:effectRef>
          <a:fontRef idx="minor">
            <a:schemeClr val="tx1"/>
          </a:fontRef>
        </p:style>
      </p:cxnSp>
      <p:sp>
        <p:nvSpPr>
          <p:cNvPr id="74" name="Rectangle 73"/>
          <p:cNvSpPr/>
          <p:nvPr/>
        </p:nvSpPr>
        <p:spPr>
          <a:xfrm>
            <a:off x="5760897" y="2951335"/>
            <a:ext cx="1506678" cy="571648"/>
          </a:xfrm>
          <a:prstGeom prst="rect">
            <a:avLst/>
          </a:prstGeom>
          <a:solidFill>
            <a:schemeClr val="accent5">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schemeClr val="tx1"/>
                </a:solidFill>
              </a:rPr>
              <a:t>Raspberry Pi </a:t>
            </a:r>
            <a:endParaRPr lang="en-US" dirty="0">
              <a:solidFill>
                <a:schemeClr val="tx1"/>
              </a:solidFill>
            </a:endParaRPr>
          </a:p>
        </p:txBody>
      </p:sp>
      <p:sp>
        <p:nvSpPr>
          <p:cNvPr id="76" name="TextBox 75"/>
          <p:cNvSpPr txBox="1"/>
          <p:nvPr/>
        </p:nvSpPr>
        <p:spPr>
          <a:xfrm>
            <a:off x="4978542" y="2807958"/>
            <a:ext cx="838200" cy="307777"/>
          </a:xfrm>
          <a:prstGeom prst="rect">
            <a:avLst/>
          </a:prstGeom>
          <a:noFill/>
        </p:spPr>
        <p:txBody>
          <a:bodyPr wrap="square" rtlCol="0">
            <a:spAutoFit/>
          </a:bodyPr>
          <a:lstStyle/>
          <a:p>
            <a:r>
              <a:rPr lang="en-US" dirty="0" smtClean="0"/>
              <a:t>5V</a:t>
            </a:r>
            <a:endParaRPr lang="en-US" dirty="0"/>
          </a:p>
        </p:txBody>
      </p:sp>
      <p:sp>
        <p:nvSpPr>
          <p:cNvPr id="77" name="TextBox 76"/>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9</a:t>
            </a:r>
            <a:endParaRPr lang="en-US" sz="900" dirty="0">
              <a:solidFill>
                <a:schemeClr val="bg1"/>
              </a:solidFill>
            </a:endParaRPr>
          </a:p>
        </p:txBody>
      </p:sp>
      <p:sp>
        <p:nvSpPr>
          <p:cNvPr id="78" name="TextBox 77"/>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Anthony</a:t>
            </a:r>
            <a:endParaRPr lang="en-US" sz="900" dirty="0">
              <a:solidFill>
                <a:schemeClr val="bg1"/>
              </a:solidFill>
            </a:endParaRPr>
          </a:p>
        </p:txBody>
      </p:sp>
      <p:cxnSp>
        <p:nvCxnSpPr>
          <p:cNvPr id="3" name="Straight Arrow Connector 2"/>
          <p:cNvCxnSpPr/>
          <p:nvPr/>
        </p:nvCxnSpPr>
        <p:spPr>
          <a:xfrm flipV="1">
            <a:off x="6649606" y="1345625"/>
            <a:ext cx="269272" cy="2076"/>
          </a:xfrm>
          <a:prstGeom prst="straightConnector1">
            <a:avLst/>
          </a:prstGeom>
          <a:ln>
            <a:headEnd type="none"/>
            <a:tailEnd type="none"/>
          </a:ln>
        </p:spPr>
        <p:style>
          <a:lnRef idx="2">
            <a:schemeClr val="accent1">
              <a:shade val="50000"/>
            </a:schemeClr>
          </a:lnRef>
          <a:fillRef idx="1">
            <a:schemeClr val="accent1"/>
          </a:fillRef>
          <a:effectRef idx="0">
            <a:schemeClr val="accent1"/>
          </a:effectRef>
          <a:fontRef idx="minor">
            <a:schemeClr val="lt1"/>
          </a:fontRef>
        </p:style>
      </p:cxnSp>
      <p:sp>
        <p:nvSpPr>
          <p:cNvPr id="4" name="Rectangle 3"/>
          <p:cNvSpPr/>
          <p:nvPr/>
        </p:nvSpPr>
        <p:spPr>
          <a:xfrm>
            <a:off x="6892750" y="1114367"/>
            <a:ext cx="484315" cy="4842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6855711" y="786304"/>
            <a:ext cx="585787" cy="33528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735159" y="1210714"/>
            <a:ext cx="817816" cy="307777"/>
          </a:xfrm>
          <a:prstGeom prst="rect">
            <a:avLst/>
          </a:prstGeom>
        </p:spPr>
        <p:txBody>
          <a:bodyPr rtlCol="0">
            <a:spAutoFit/>
          </a:bodyPr>
          <a:lstStyle/>
          <a:p>
            <a:pPr algn="ctr"/>
            <a:r>
              <a:rPr lang="en-US">
                <a:latin typeface="Calibri"/>
              </a:rPr>
              <a:t>LED</a:t>
            </a:r>
            <a:endParaRPr lang="en-US" dirty="0">
              <a:latin typeface="Calibri"/>
            </a:endParaRPr>
          </a:p>
        </p:txBody>
      </p:sp>
      <p:pic>
        <p:nvPicPr>
          <p:cNvPr id="73" name="Picture 7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4414" y="4011929"/>
            <a:ext cx="1143000" cy="1143000"/>
          </a:xfrm>
          <a:prstGeom prst="rect">
            <a:avLst/>
          </a:prstGeom>
        </p:spPr>
      </p:pic>
    </p:spTree>
    <p:extLst>
      <p:ext uri="{BB962C8B-B14F-4D97-AF65-F5344CB8AC3E}">
        <p14:creationId xmlns:p14="http://schemas.microsoft.com/office/powerpoint/2010/main" val="20966965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8114"/>
            <a:ext cx="7620000" cy="857250"/>
          </a:xfrm>
        </p:spPr>
        <p:txBody>
          <a:bodyPr>
            <a:normAutofit/>
          </a:bodyPr>
          <a:lstStyle/>
          <a:p>
            <a:r>
              <a:rPr lang="en-US" sz="2000" dirty="0" smtClean="0"/>
              <a:t>Typical Streetlight Ranges</a:t>
            </a:r>
            <a:endParaRPr lang="en-US" sz="2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6" name="TextBox 5"/>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9</a:t>
            </a:r>
            <a:endParaRPr lang="en-US" sz="900" dirty="0">
              <a:solidFill>
                <a:schemeClr val="bg1"/>
              </a:solidFill>
            </a:endParaRPr>
          </a:p>
        </p:txBody>
      </p:sp>
      <p:sp>
        <p:nvSpPr>
          <p:cNvPr id="9" name="TextBox 8"/>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Anthony</a:t>
            </a:r>
            <a:endParaRPr lang="en-US" sz="900" dirty="0">
              <a:solidFill>
                <a:schemeClr val="bg1"/>
              </a:solidFill>
            </a:endParaRPr>
          </a:p>
        </p:txBody>
      </p:sp>
      <p:sp>
        <p:nvSpPr>
          <p:cNvPr id="12" name="Rectangle 11"/>
          <p:cNvSpPr/>
          <p:nvPr/>
        </p:nvSpPr>
        <p:spPr>
          <a:xfrm>
            <a:off x="533400" y="2644899"/>
            <a:ext cx="4419600" cy="1107996"/>
          </a:xfrm>
          <a:prstGeom prst="rect">
            <a:avLst/>
          </a:prstGeom>
        </p:spPr>
        <p:txBody>
          <a:bodyPr wrap="square">
            <a:spAutoFit/>
          </a:bodyPr>
          <a:lstStyle/>
          <a:p>
            <a:pPr>
              <a:buClr>
                <a:schemeClr val="tx2"/>
              </a:buClr>
            </a:pPr>
            <a:r>
              <a:rPr lang="en-US" sz="2200" dirty="0">
                <a:latin typeface="+mn-lt"/>
              </a:rPr>
              <a:t>Staggered orientation: </a:t>
            </a:r>
            <a:endParaRPr lang="en-US" sz="2200" dirty="0" smtClean="0">
              <a:latin typeface="+mn-lt"/>
            </a:endParaRPr>
          </a:p>
          <a:p>
            <a:pPr marL="342900" indent="-342900">
              <a:buClr>
                <a:schemeClr val="tx2"/>
              </a:buClr>
              <a:buFont typeface="Arial" panose="020B0604020202020204" pitchFamily="34" charset="0"/>
              <a:buChar char="•"/>
            </a:pPr>
            <a:r>
              <a:rPr lang="en-US" sz="2200" dirty="0" smtClean="0">
                <a:latin typeface="+mn-lt"/>
              </a:rPr>
              <a:t>Space between: 125 </a:t>
            </a:r>
            <a:r>
              <a:rPr lang="en-US" sz="2200" dirty="0">
                <a:latin typeface="+mn-lt"/>
              </a:rPr>
              <a:t>– 150 </a:t>
            </a:r>
            <a:r>
              <a:rPr lang="en-US" sz="2200" dirty="0" smtClean="0">
                <a:latin typeface="+mn-lt"/>
              </a:rPr>
              <a:t>feet</a:t>
            </a:r>
          </a:p>
          <a:p>
            <a:pPr marL="342900" indent="-342900">
              <a:buClr>
                <a:schemeClr val="tx2"/>
              </a:buClr>
              <a:buFont typeface="Arial" panose="020B0604020202020204" pitchFamily="34" charset="0"/>
              <a:buChar char="•"/>
            </a:pPr>
            <a:r>
              <a:rPr lang="en-US" sz="2200" dirty="0" smtClean="0">
                <a:latin typeface="+mn-lt"/>
              </a:rPr>
              <a:t>Height from ground: 25 </a:t>
            </a:r>
            <a:r>
              <a:rPr lang="en-US" sz="2200" dirty="0">
                <a:latin typeface="+mn-lt"/>
              </a:rPr>
              <a:t>– 40 feet</a:t>
            </a:r>
          </a:p>
        </p:txBody>
      </p:sp>
      <p:sp>
        <p:nvSpPr>
          <p:cNvPr id="13" name="Rectangle 12"/>
          <p:cNvSpPr/>
          <p:nvPr/>
        </p:nvSpPr>
        <p:spPr>
          <a:xfrm>
            <a:off x="533400" y="1063517"/>
            <a:ext cx="3749744" cy="1107996"/>
          </a:xfrm>
          <a:prstGeom prst="rect">
            <a:avLst/>
          </a:prstGeom>
        </p:spPr>
        <p:txBody>
          <a:bodyPr wrap="none">
            <a:spAutoFit/>
          </a:bodyPr>
          <a:lstStyle/>
          <a:p>
            <a:pPr>
              <a:buClr>
                <a:schemeClr val="tx2"/>
              </a:buClr>
            </a:pPr>
            <a:r>
              <a:rPr lang="en-US" sz="2200" dirty="0">
                <a:latin typeface="+mn-lt"/>
              </a:rPr>
              <a:t>Opposite orientation: </a:t>
            </a:r>
            <a:endParaRPr lang="en-US" sz="2200" dirty="0" smtClean="0">
              <a:latin typeface="+mn-lt"/>
            </a:endParaRPr>
          </a:p>
          <a:p>
            <a:pPr marL="342900" indent="-342900">
              <a:buClr>
                <a:schemeClr val="tx2"/>
              </a:buClr>
              <a:buFont typeface="Arial" panose="020B0604020202020204" pitchFamily="34" charset="0"/>
              <a:buChar char="•"/>
            </a:pPr>
            <a:r>
              <a:rPr lang="en-US" sz="2200" dirty="0" smtClean="0">
                <a:latin typeface="+mn-lt"/>
              </a:rPr>
              <a:t>Space between: 50 feet </a:t>
            </a:r>
          </a:p>
          <a:p>
            <a:pPr marL="342900" indent="-342900">
              <a:buClr>
                <a:schemeClr val="tx2"/>
              </a:buClr>
              <a:buFont typeface="Arial" panose="020B0604020202020204" pitchFamily="34" charset="0"/>
              <a:buChar char="•"/>
            </a:pPr>
            <a:r>
              <a:rPr lang="en-US" sz="2200" dirty="0" smtClean="0">
                <a:latin typeface="+mn-lt"/>
              </a:rPr>
              <a:t>Height from ground: </a:t>
            </a:r>
            <a:r>
              <a:rPr lang="en-US" sz="2200" dirty="0">
                <a:latin typeface="+mn-lt"/>
              </a:rPr>
              <a:t>13 feet</a:t>
            </a:r>
          </a:p>
        </p:txBody>
      </p:sp>
      <p:pic>
        <p:nvPicPr>
          <p:cNvPr id="1028" name="Picture 4" descr="http://www.cityofloveland.org/modules/showimage.aspx?imageid=20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063517"/>
            <a:ext cx="3048000" cy="3476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1820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err="1" smtClean="0"/>
              <a:t>XBee</a:t>
            </a:r>
            <a:r>
              <a:rPr lang="en-US" sz="2000" dirty="0" smtClean="0"/>
              <a:t> Options</a:t>
            </a:r>
            <a:endParaRPr lang="en-US" sz="2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6" name="TextBox 5"/>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9</a:t>
            </a:r>
            <a:endParaRPr lang="en-US" sz="900" dirty="0">
              <a:solidFill>
                <a:schemeClr val="bg1"/>
              </a:solidFill>
            </a:endParaRPr>
          </a:p>
        </p:txBody>
      </p:sp>
      <p:sp>
        <p:nvSpPr>
          <p:cNvPr id="7" name="TextBox 6"/>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Anthony</a:t>
            </a:r>
            <a:endParaRPr lang="en-US" sz="900" dirty="0">
              <a:solidFill>
                <a:schemeClr val="bg1"/>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1848542842"/>
              </p:ext>
            </p:extLst>
          </p:nvPr>
        </p:nvGraphicFramePr>
        <p:xfrm>
          <a:off x="142008" y="912667"/>
          <a:ext cx="8250383" cy="4249883"/>
        </p:xfrm>
        <a:graphic>
          <a:graphicData uri="http://schemas.openxmlformats.org/drawingml/2006/table">
            <a:tbl>
              <a:tblPr>
                <a:tableStyleId>{5C22544A-7EE6-4342-B048-85BDC9FD1C3A}</a:tableStyleId>
              </a:tblPr>
              <a:tblGrid>
                <a:gridCol w="2664927"/>
                <a:gridCol w="1793380"/>
                <a:gridCol w="1944225"/>
                <a:gridCol w="1847851"/>
              </a:tblGrid>
              <a:tr h="386353">
                <a:tc>
                  <a:txBody>
                    <a:bodyPr/>
                    <a:lstStyle/>
                    <a:p>
                      <a:pPr algn="ctr" fontAlgn="ctr"/>
                      <a:r>
                        <a:rPr lang="en-US" sz="1600" b="1" u="none" strike="noStrike" dirty="0">
                          <a:effectLst/>
                        </a:rPr>
                        <a:t>Device</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err="1">
                          <a:effectLst/>
                        </a:rPr>
                        <a:t>Xbee</a:t>
                      </a:r>
                      <a:r>
                        <a:rPr lang="en-US" sz="1600" b="1" u="none" strike="noStrike" dirty="0">
                          <a:effectLst/>
                        </a:rPr>
                        <a:t> series 1</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err="1">
                          <a:effectLst/>
                        </a:rPr>
                        <a:t>XBee</a:t>
                      </a:r>
                      <a:r>
                        <a:rPr lang="en-US" sz="1600" b="1" u="none" strike="noStrike" dirty="0">
                          <a:effectLst/>
                        </a:rPr>
                        <a:t>-Pro</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err="1">
                          <a:effectLst/>
                        </a:rPr>
                        <a:t>XBee</a:t>
                      </a:r>
                      <a:r>
                        <a:rPr lang="en-US" sz="1600" b="1" u="none" strike="noStrike" dirty="0">
                          <a:effectLst/>
                        </a:rPr>
                        <a:t> Series 2.5</a:t>
                      </a:r>
                      <a:endParaRPr lang="en-US" sz="1600" b="1" i="0" u="none" strike="noStrike" dirty="0">
                        <a:solidFill>
                          <a:srgbClr val="000000"/>
                        </a:solidFill>
                        <a:effectLst/>
                        <a:latin typeface="Calibri" panose="020F0502020204030204" pitchFamily="34" charset="0"/>
                      </a:endParaRPr>
                    </a:p>
                  </a:txBody>
                  <a:tcPr marL="9525" marR="9525" marT="9525" marB="0" anchor="ctr"/>
                </a:tc>
              </a:tr>
              <a:tr h="386353">
                <a:tc>
                  <a:txBody>
                    <a:bodyPr/>
                    <a:lstStyle/>
                    <a:p>
                      <a:pPr algn="l" fontAlgn="ctr"/>
                      <a:r>
                        <a:rPr lang="en-US" sz="1600" u="none" strike="noStrike">
                          <a:effectLst/>
                        </a:rPr>
                        <a:t>Indoor range</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dirty="0">
                          <a:effectLst/>
                        </a:rPr>
                        <a:t>100 </a:t>
                      </a:r>
                      <a:r>
                        <a:rPr lang="en-US" sz="1600" u="none" strike="noStrike" dirty="0" err="1">
                          <a:effectLst/>
                        </a:rPr>
                        <a:t>ft</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300 ft</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133 ft</a:t>
                      </a:r>
                      <a:endParaRPr lang="en-US" sz="1600" b="0" i="0" u="none" strike="noStrike">
                        <a:solidFill>
                          <a:srgbClr val="000000"/>
                        </a:solidFill>
                        <a:effectLst/>
                        <a:latin typeface="Calibri" panose="020F0502020204030204" pitchFamily="34" charset="0"/>
                      </a:endParaRPr>
                    </a:p>
                  </a:txBody>
                  <a:tcPr marL="9525" marR="9525" marT="9525" marB="0" anchor="ctr"/>
                </a:tc>
              </a:tr>
              <a:tr h="386353">
                <a:tc>
                  <a:txBody>
                    <a:bodyPr/>
                    <a:lstStyle/>
                    <a:p>
                      <a:pPr algn="l" fontAlgn="ctr"/>
                      <a:r>
                        <a:rPr lang="en-US" sz="1600" u="none" strike="noStrike">
                          <a:effectLst/>
                        </a:rPr>
                        <a:t>Outdoor range</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dirty="0">
                          <a:effectLst/>
                        </a:rPr>
                        <a:t>300 </a:t>
                      </a:r>
                      <a:r>
                        <a:rPr lang="en-US" sz="1600" u="none" strike="noStrike" dirty="0" err="1">
                          <a:effectLst/>
                        </a:rPr>
                        <a:t>ft</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1 mile</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400 ft</a:t>
                      </a:r>
                      <a:endParaRPr lang="en-US" sz="1600" b="0" i="0" u="none" strike="noStrike">
                        <a:solidFill>
                          <a:srgbClr val="000000"/>
                        </a:solidFill>
                        <a:effectLst/>
                        <a:latin typeface="Calibri" panose="020F0502020204030204" pitchFamily="34" charset="0"/>
                      </a:endParaRPr>
                    </a:p>
                  </a:txBody>
                  <a:tcPr marL="9525" marR="9525" marT="9525" marB="0" anchor="ctr"/>
                </a:tc>
              </a:tr>
              <a:tr h="386353">
                <a:tc>
                  <a:txBody>
                    <a:bodyPr/>
                    <a:lstStyle/>
                    <a:p>
                      <a:pPr algn="l" fontAlgn="ctr"/>
                      <a:r>
                        <a:rPr lang="en-US" sz="1600" u="none" strike="noStrike" dirty="0" smtClean="0">
                          <a:effectLst/>
                        </a:rPr>
                        <a:t>Transmit </a:t>
                      </a:r>
                      <a:r>
                        <a:rPr lang="en-US" sz="1600" u="none" strike="noStrike" dirty="0">
                          <a:effectLst/>
                        </a:rPr>
                        <a:t>power</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1mW</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63mW</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1.25 mW</a:t>
                      </a:r>
                      <a:endParaRPr lang="en-US" sz="1600" b="0" i="0" u="none" strike="noStrike">
                        <a:solidFill>
                          <a:srgbClr val="000000"/>
                        </a:solidFill>
                        <a:effectLst/>
                        <a:latin typeface="Calibri" panose="020F0502020204030204" pitchFamily="34" charset="0"/>
                      </a:endParaRPr>
                    </a:p>
                  </a:txBody>
                  <a:tcPr marL="9525" marR="9525" marT="9525" marB="0" anchor="ctr"/>
                </a:tc>
              </a:tr>
              <a:tr h="386353">
                <a:tc>
                  <a:txBody>
                    <a:bodyPr/>
                    <a:lstStyle/>
                    <a:p>
                      <a:pPr algn="l" fontAlgn="ctr"/>
                      <a:r>
                        <a:rPr lang="en-US" sz="1600" u="none" strike="noStrike" dirty="0" smtClean="0">
                          <a:effectLst/>
                        </a:rPr>
                        <a:t>Receiver </a:t>
                      </a:r>
                      <a:r>
                        <a:rPr lang="en-US" sz="1600" u="none" strike="noStrike" dirty="0">
                          <a:effectLst/>
                        </a:rPr>
                        <a:t>sensitivity</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-92 dBm </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-100 dBm</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-96 dBm</a:t>
                      </a:r>
                      <a:endParaRPr lang="en-US" sz="1600" b="0" i="0" u="none" strike="noStrike">
                        <a:solidFill>
                          <a:srgbClr val="000000"/>
                        </a:solidFill>
                        <a:effectLst/>
                        <a:latin typeface="Calibri" panose="020F0502020204030204" pitchFamily="34" charset="0"/>
                      </a:endParaRPr>
                    </a:p>
                  </a:txBody>
                  <a:tcPr marL="9525" marR="9525" marT="9525" marB="0" anchor="ctr"/>
                </a:tc>
              </a:tr>
              <a:tr h="386353">
                <a:tc>
                  <a:txBody>
                    <a:bodyPr/>
                    <a:lstStyle/>
                    <a:p>
                      <a:pPr algn="l" fontAlgn="ctr"/>
                      <a:r>
                        <a:rPr lang="en-US" sz="1600" u="none" strike="noStrike" dirty="0" smtClean="0">
                          <a:effectLst/>
                        </a:rPr>
                        <a:t>Supply </a:t>
                      </a:r>
                      <a:r>
                        <a:rPr lang="en-US" sz="1600" u="none" strike="noStrike" dirty="0">
                          <a:effectLst/>
                        </a:rPr>
                        <a:t>voltage</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2.8-3.4 V</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2.8-3.4 V</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2.1-3.6</a:t>
                      </a:r>
                      <a:endParaRPr lang="en-US" sz="1600" b="0" i="0" u="none" strike="noStrike">
                        <a:solidFill>
                          <a:srgbClr val="000000"/>
                        </a:solidFill>
                        <a:effectLst/>
                        <a:latin typeface="Calibri" panose="020F0502020204030204" pitchFamily="34" charset="0"/>
                      </a:endParaRPr>
                    </a:p>
                  </a:txBody>
                  <a:tcPr marL="9525" marR="9525" marT="9525" marB="0" anchor="ctr"/>
                </a:tc>
              </a:tr>
              <a:tr h="386353">
                <a:tc>
                  <a:txBody>
                    <a:bodyPr/>
                    <a:lstStyle/>
                    <a:p>
                      <a:pPr algn="l" fontAlgn="ctr"/>
                      <a:r>
                        <a:rPr lang="en-US" sz="1600" u="none" strike="noStrike" dirty="0">
                          <a:effectLst/>
                        </a:rPr>
                        <a:t>T</a:t>
                      </a:r>
                      <a:r>
                        <a:rPr lang="en-US" sz="1600" u="none" strike="noStrike" dirty="0" smtClean="0">
                          <a:effectLst/>
                        </a:rPr>
                        <a:t>ransmit </a:t>
                      </a:r>
                      <a:r>
                        <a:rPr lang="en-US" sz="1600" u="none" strike="noStrike" dirty="0">
                          <a:effectLst/>
                        </a:rPr>
                        <a:t>current</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45 mA (@3.3V)</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250 mA (@3.3V)</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40 mA (@3.3V)</a:t>
                      </a:r>
                      <a:endParaRPr lang="en-US" sz="1600" b="0" i="0" u="none" strike="noStrike">
                        <a:solidFill>
                          <a:srgbClr val="000000"/>
                        </a:solidFill>
                        <a:effectLst/>
                        <a:latin typeface="Calibri" panose="020F0502020204030204" pitchFamily="34" charset="0"/>
                      </a:endParaRPr>
                    </a:p>
                  </a:txBody>
                  <a:tcPr marL="9525" marR="9525" marT="9525" marB="0" anchor="ctr"/>
                </a:tc>
              </a:tr>
              <a:tr h="386353">
                <a:tc>
                  <a:txBody>
                    <a:bodyPr/>
                    <a:lstStyle/>
                    <a:p>
                      <a:pPr algn="l" fontAlgn="ctr"/>
                      <a:r>
                        <a:rPr lang="en-US" sz="1600" u="none" strike="noStrike" dirty="0">
                          <a:effectLst/>
                        </a:rPr>
                        <a:t>R</a:t>
                      </a:r>
                      <a:r>
                        <a:rPr lang="en-US" sz="1600" u="none" strike="noStrike" dirty="0" smtClean="0">
                          <a:effectLst/>
                        </a:rPr>
                        <a:t>eceive </a:t>
                      </a:r>
                      <a:r>
                        <a:rPr lang="en-US" sz="1600" u="none" strike="noStrike" dirty="0">
                          <a:effectLst/>
                        </a:rPr>
                        <a:t>current</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50 mA (3.3V)</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55 mA (3.3V)</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35 mA (@3.3V)</a:t>
                      </a:r>
                      <a:endParaRPr lang="en-US" sz="1600" b="0" i="0" u="none" strike="noStrike">
                        <a:solidFill>
                          <a:srgbClr val="000000"/>
                        </a:solidFill>
                        <a:effectLst/>
                        <a:latin typeface="Calibri" panose="020F0502020204030204" pitchFamily="34" charset="0"/>
                      </a:endParaRPr>
                    </a:p>
                  </a:txBody>
                  <a:tcPr marL="9525" marR="9525" marT="9525" marB="0" anchor="ctr"/>
                </a:tc>
              </a:tr>
              <a:tr h="386353">
                <a:tc>
                  <a:txBody>
                    <a:bodyPr/>
                    <a:lstStyle/>
                    <a:p>
                      <a:pPr algn="l" fontAlgn="ctr"/>
                      <a:r>
                        <a:rPr lang="en-US" sz="1600" u="none" strike="noStrike" dirty="0">
                          <a:effectLst/>
                        </a:rPr>
                        <a:t>P</a:t>
                      </a:r>
                      <a:r>
                        <a:rPr lang="en-US" sz="1600" u="none" strike="noStrike" dirty="0" smtClean="0">
                          <a:effectLst/>
                        </a:rPr>
                        <a:t>ower </a:t>
                      </a:r>
                      <a:r>
                        <a:rPr lang="en-US" sz="1600" u="none" strike="noStrike" dirty="0">
                          <a:effectLst/>
                        </a:rPr>
                        <a:t>down current</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&lt; 10 uA</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&lt;10 uA</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&lt; 1 uA</a:t>
                      </a:r>
                      <a:endParaRPr lang="en-US" sz="1600" b="0" i="0" u="none" strike="noStrike">
                        <a:solidFill>
                          <a:srgbClr val="000000"/>
                        </a:solidFill>
                        <a:effectLst/>
                        <a:latin typeface="Calibri" panose="020F0502020204030204" pitchFamily="34" charset="0"/>
                      </a:endParaRPr>
                    </a:p>
                  </a:txBody>
                  <a:tcPr marL="9525" marR="9525" marT="9525" marB="0" anchor="ctr"/>
                </a:tc>
              </a:tr>
              <a:tr h="386353">
                <a:tc>
                  <a:txBody>
                    <a:bodyPr/>
                    <a:lstStyle/>
                    <a:p>
                      <a:pPr algn="l" fontAlgn="ctr"/>
                      <a:r>
                        <a:rPr lang="en-US" sz="1600" u="none" strike="noStrike" dirty="0">
                          <a:effectLst/>
                        </a:rPr>
                        <a:t>O</a:t>
                      </a:r>
                      <a:r>
                        <a:rPr lang="en-US" sz="1600" u="none" strike="noStrike" dirty="0" smtClean="0">
                          <a:effectLst/>
                        </a:rPr>
                        <a:t>perating </a:t>
                      </a:r>
                      <a:r>
                        <a:rPr lang="en-US" sz="1600" u="none" strike="noStrike" dirty="0">
                          <a:effectLst/>
                        </a:rPr>
                        <a:t>frequency</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2.4 GHz</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2.4 GHz</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2.4 GHz</a:t>
                      </a:r>
                      <a:endParaRPr lang="en-US" sz="1600" b="0" i="0" u="none" strike="noStrike">
                        <a:solidFill>
                          <a:srgbClr val="000000"/>
                        </a:solidFill>
                        <a:effectLst/>
                        <a:latin typeface="Calibri" panose="020F0502020204030204" pitchFamily="34" charset="0"/>
                      </a:endParaRPr>
                    </a:p>
                  </a:txBody>
                  <a:tcPr marL="9525" marR="9525" marT="9525" marB="0" anchor="ctr"/>
                </a:tc>
              </a:tr>
              <a:tr h="386353">
                <a:tc>
                  <a:txBody>
                    <a:bodyPr/>
                    <a:lstStyle/>
                    <a:p>
                      <a:pPr algn="l" fontAlgn="ctr"/>
                      <a:r>
                        <a:rPr lang="en-US" sz="1600" u="none" strike="noStrike" dirty="0">
                          <a:effectLst/>
                        </a:rPr>
                        <a:t>O</a:t>
                      </a:r>
                      <a:r>
                        <a:rPr lang="en-US" sz="1600" u="none" strike="noStrike" dirty="0" smtClean="0">
                          <a:effectLst/>
                        </a:rPr>
                        <a:t>perating </a:t>
                      </a:r>
                      <a:r>
                        <a:rPr lang="en-US" sz="1600" u="none" strike="noStrike" dirty="0">
                          <a:effectLst/>
                        </a:rPr>
                        <a:t>temperature</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dirty="0">
                          <a:effectLst/>
                        </a:rPr>
                        <a:t>-40 to 85 </a:t>
                      </a:r>
                      <a:r>
                        <a:rPr lang="en-US" sz="1600" u="none" strike="noStrike" dirty="0" err="1" smtClean="0">
                          <a:effectLst/>
                        </a:rPr>
                        <a:t>Deg</a:t>
                      </a:r>
                      <a:r>
                        <a:rPr lang="en-US" sz="1600" u="none" strike="noStrike" dirty="0" smtClean="0">
                          <a:effectLst/>
                        </a:rPr>
                        <a:t> </a:t>
                      </a:r>
                      <a:r>
                        <a:rPr lang="en-US" sz="1600" u="none" strike="noStrike" dirty="0">
                          <a:effectLst/>
                        </a:rPr>
                        <a:t>C</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dirty="0">
                          <a:effectLst/>
                        </a:rPr>
                        <a:t>-40 to 85 </a:t>
                      </a:r>
                      <a:r>
                        <a:rPr lang="en-US" sz="1600" u="none" strike="noStrike" dirty="0" err="1" smtClean="0">
                          <a:effectLst/>
                        </a:rPr>
                        <a:t>Deg</a:t>
                      </a:r>
                      <a:r>
                        <a:rPr lang="en-US" sz="1600" u="none" strike="noStrike" dirty="0" smtClean="0">
                          <a:effectLst/>
                        </a:rPr>
                        <a:t> </a:t>
                      </a:r>
                      <a:r>
                        <a:rPr lang="en-US" sz="1600" u="none" strike="noStrike" dirty="0">
                          <a:effectLst/>
                        </a:rPr>
                        <a:t>C</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dirty="0">
                          <a:effectLst/>
                        </a:rPr>
                        <a:t>-40 to 85 </a:t>
                      </a:r>
                      <a:r>
                        <a:rPr lang="en-US" sz="1600" u="none" strike="noStrike" dirty="0" err="1" smtClean="0">
                          <a:effectLst/>
                        </a:rPr>
                        <a:t>Deg</a:t>
                      </a:r>
                      <a:r>
                        <a:rPr lang="en-US" sz="1600" u="none" strike="noStrike" dirty="0" smtClean="0">
                          <a:effectLst/>
                        </a:rPr>
                        <a:t> </a:t>
                      </a:r>
                      <a:r>
                        <a:rPr lang="en-US" sz="1600" u="none" strike="noStrike" dirty="0">
                          <a:effectLst/>
                        </a:rPr>
                        <a:t>C</a:t>
                      </a:r>
                      <a:endParaRPr lang="en-US" sz="1600" b="0" i="0" u="none" strike="noStrike" dirty="0">
                        <a:solidFill>
                          <a:srgbClr val="000000"/>
                        </a:solidFill>
                        <a:effectLst/>
                        <a:latin typeface="Calibri" panose="020F0502020204030204" pitchFamily="34" charset="0"/>
                      </a:endParaRPr>
                    </a:p>
                  </a:txBody>
                  <a:tcPr marL="9525" marR="9525" marT="9525" marB="0" anchor="ctr"/>
                </a:tc>
              </a:tr>
            </a:tbl>
          </a:graphicData>
        </a:graphic>
      </p:graphicFrame>
    </p:spTree>
    <p:extLst>
      <p:ext uri="{BB962C8B-B14F-4D97-AF65-F5344CB8AC3E}">
        <p14:creationId xmlns:p14="http://schemas.microsoft.com/office/powerpoint/2010/main" val="433065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62150"/>
            <a:ext cx="7620000" cy="857250"/>
          </a:xfrm>
        </p:spPr>
        <p:txBody>
          <a:bodyPr/>
          <a:lstStyle/>
          <a:p>
            <a:r>
              <a:rPr lang="en-US" dirty="0" smtClean="0"/>
              <a:t>Questions?</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5" name="TextBox 4"/>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9</a:t>
            </a:r>
            <a:endParaRPr lang="en-US" sz="900" dirty="0">
              <a:solidFill>
                <a:schemeClr val="bg1"/>
              </a:solidFill>
            </a:endParaRPr>
          </a:p>
        </p:txBody>
      </p:sp>
    </p:spTree>
    <p:extLst>
      <p:ext uri="{BB962C8B-B14F-4D97-AF65-F5344CB8AC3E}">
        <p14:creationId xmlns:p14="http://schemas.microsoft.com/office/powerpoint/2010/main" val="1481794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Todays Scenario (Problem)</a:t>
            </a:r>
            <a:endParaRPr lang="en-US" sz="2000" dirty="0"/>
          </a:p>
        </p:txBody>
      </p:sp>
      <p:sp>
        <p:nvSpPr>
          <p:cNvPr id="3" name="Content Placeholder 2"/>
          <p:cNvSpPr>
            <a:spLocks noGrp="1"/>
          </p:cNvSpPr>
          <p:nvPr>
            <p:ph idx="1"/>
          </p:nvPr>
        </p:nvSpPr>
        <p:spPr/>
        <p:txBody>
          <a:bodyPr/>
          <a:lstStyle/>
          <a:p>
            <a:pPr marL="114300" indent="0">
              <a:buNone/>
            </a:pPr>
            <a:r>
              <a:rPr lang="en-US" dirty="0" smtClean="0"/>
              <a:t>When a Streetlight, House, or Campus Building looses power</a:t>
            </a:r>
          </a:p>
          <a:p>
            <a:endParaRPr lang="en-US" dirty="0" smtClean="0"/>
          </a:p>
          <a:p>
            <a:endParaRPr lang="en-US" dirty="0"/>
          </a:p>
          <a:p>
            <a:endParaRPr lang="en-US" dirty="0" smtClean="0"/>
          </a:p>
          <a:p>
            <a:pPr marL="114300" indent="0">
              <a:buNone/>
            </a:pPr>
            <a:r>
              <a:rPr lang="en-US" dirty="0" smtClean="0"/>
              <a:t>The only way the </a:t>
            </a:r>
            <a:r>
              <a:rPr lang="en-US" dirty="0"/>
              <a:t>u</a:t>
            </a:r>
            <a:r>
              <a:rPr lang="en-US" dirty="0" smtClean="0"/>
              <a:t>tility company knows of the outage is if a customer calls in to report the outage and the its location</a:t>
            </a:r>
            <a:endParaRPr lang="en-US" dirty="0"/>
          </a:p>
        </p:txBody>
      </p:sp>
      <p:pic>
        <p:nvPicPr>
          <p:cNvPr id="3074" name="Picture 2" descr="http://www.vectorjunky.com/gallery/09/3d-house-icon-vectorjunk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619250"/>
            <a:ext cx="10668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artlantis3d.com/Objects/_thumb/Fc1Rz9iOwFRU-streetligh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809750"/>
            <a:ext cx="667871" cy="66787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cliparthut.com/clip-arts/708/office-building-clip-art-70838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7329" y="1738503"/>
            <a:ext cx="1048872" cy="81812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d2gg9evh47fn9z.cloudfront.net/thumb_COLOURBOX478130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7329" y="3813398"/>
            <a:ext cx="762000" cy="122532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533400" y="1738503"/>
            <a:ext cx="685800" cy="739118"/>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flipH="1">
            <a:off x="533400" y="1738503"/>
            <a:ext cx="504265" cy="739118"/>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1594365" y="1725738"/>
            <a:ext cx="685800" cy="739118"/>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flipV="1">
            <a:off x="1541929" y="1738503"/>
            <a:ext cx="820271" cy="726354"/>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flipV="1">
            <a:off x="2842830" y="1710012"/>
            <a:ext cx="820271" cy="726354"/>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2901814" y="1682983"/>
            <a:ext cx="685800" cy="739118"/>
          </a:xfrm>
          <a:prstGeom prst="line">
            <a:avLst/>
          </a:prstGeom>
        </p:spPr>
        <p:style>
          <a:lnRef idx="1">
            <a:schemeClr val="dk1"/>
          </a:lnRef>
          <a:fillRef idx="0">
            <a:schemeClr val="dk1"/>
          </a:fillRef>
          <a:effectRef idx="0">
            <a:schemeClr val="dk1"/>
          </a:effectRef>
          <a:fontRef idx="minor">
            <a:schemeClr val="tx1"/>
          </a:fontRef>
        </p:style>
      </p:cxn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pic>
        <p:nvPicPr>
          <p:cNvPr id="4" name="Picture 3"/>
          <p:cNvPicPr>
            <a:picLocks noChangeAspect="1"/>
          </p:cNvPicPr>
          <p:nvPr/>
        </p:nvPicPr>
        <p:blipFill>
          <a:blip r:embed="rId8"/>
          <a:stretch>
            <a:fillRect/>
          </a:stretch>
        </p:blipFill>
        <p:spPr>
          <a:xfrm>
            <a:off x="685800" y="3562350"/>
            <a:ext cx="1952625" cy="1476375"/>
          </a:xfrm>
          <a:prstGeom prst="rect">
            <a:avLst/>
          </a:prstGeom>
        </p:spPr>
      </p:pic>
      <p:sp>
        <p:nvSpPr>
          <p:cNvPr id="20" name="TextBox 19"/>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9</a:t>
            </a:r>
            <a:endParaRPr lang="en-US" sz="900" dirty="0">
              <a:solidFill>
                <a:schemeClr val="bg1"/>
              </a:solidFill>
            </a:endParaRPr>
          </a:p>
        </p:txBody>
      </p:sp>
      <p:sp>
        <p:nvSpPr>
          <p:cNvPr id="22" name="TextBox 21"/>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Tucker</a:t>
            </a:r>
            <a:endParaRPr lang="en-US" sz="900" dirty="0">
              <a:solidFill>
                <a:schemeClr val="bg1"/>
              </a:solidFill>
            </a:endParaRPr>
          </a:p>
        </p:txBody>
      </p:sp>
    </p:spTree>
    <p:extLst>
      <p:ext uri="{BB962C8B-B14F-4D97-AF65-F5344CB8AC3E}">
        <p14:creationId xmlns:p14="http://schemas.microsoft.com/office/powerpoint/2010/main" val="3928060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8575"/>
            <a:ext cx="6720333" cy="508635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4414" y="4011929"/>
            <a:ext cx="1143000" cy="1143000"/>
          </a:xfrm>
          <a:prstGeom prst="rect">
            <a:avLst/>
          </a:prstGeom>
        </p:spPr>
      </p:pic>
      <p:sp>
        <p:nvSpPr>
          <p:cNvPr id="5" name="TextBox 4"/>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9</a:t>
            </a:r>
            <a:endParaRPr lang="en-US" sz="900" dirty="0">
              <a:solidFill>
                <a:schemeClr val="bg1"/>
              </a:solidFill>
            </a:endParaRPr>
          </a:p>
        </p:txBody>
      </p:sp>
    </p:spTree>
    <p:extLst>
      <p:ext uri="{BB962C8B-B14F-4D97-AF65-F5344CB8AC3E}">
        <p14:creationId xmlns:p14="http://schemas.microsoft.com/office/powerpoint/2010/main" val="3916968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How to solve this problem?</a:t>
            </a:r>
            <a:endParaRPr lang="en-US" sz="2000" dirty="0"/>
          </a:p>
        </p:txBody>
      </p:sp>
      <p:sp>
        <p:nvSpPr>
          <p:cNvPr id="3" name="Content Placeholder 2"/>
          <p:cNvSpPr>
            <a:spLocks noGrp="1"/>
          </p:cNvSpPr>
          <p:nvPr>
            <p:ph idx="1"/>
          </p:nvPr>
        </p:nvSpPr>
        <p:spPr>
          <a:xfrm>
            <a:off x="457200" y="819150"/>
            <a:ext cx="7620000" cy="3600450"/>
          </a:xfrm>
        </p:spPr>
        <p:txBody>
          <a:bodyPr/>
          <a:lstStyle/>
          <a:p>
            <a:endParaRPr lang="en-US" dirty="0" smtClean="0"/>
          </a:p>
          <a:p>
            <a:r>
              <a:rPr lang="en-US" dirty="0" smtClean="0"/>
              <a:t>Supply the utility with outage information:</a:t>
            </a:r>
          </a:p>
          <a:p>
            <a:pPr lvl="1"/>
            <a:r>
              <a:rPr lang="en-US" dirty="0" smtClean="0"/>
              <a:t>Exact time of the outage</a:t>
            </a:r>
          </a:p>
          <a:p>
            <a:pPr lvl="1"/>
            <a:r>
              <a:rPr lang="en-US" dirty="0" smtClean="0"/>
              <a:t>Location of the outage</a:t>
            </a:r>
          </a:p>
          <a:p>
            <a:pPr lvl="1"/>
            <a:r>
              <a:rPr lang="en-US" dirty="0" smtClean="0"/>
              <a:t>How many devices were effected</a:t>
            </a:r>
          </a:p>
          <a:p>
            <a:pPr lvl="1"/>
            <a:endParaRPr lang="en-US" dirty="0" smtClean="0"/>
          </a:p>
          <a:p>
            <a:pPr marL="114300" indent="0">
              <a:buNone/>
            </a:pPr>
            <a:endParaRPr lang="en-US" dirty="0" smtClean="0"/>
          </a:p>
          <a:p>
            <a:endParaRPr lang="en-US" dirty="0"/>
          </a:p>
          <a:p>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6" name="TextBox 5"/>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9</a:t>
            </a:r>
            <a:endParaRPr lang="en-US" sz="900" dirty="0">
              <a:solidFill>
                <a:schemeClr val="bg1"/>
              </a:solidFill>
            </a:endParaRPr>
          </a:p>
        </p:txBody>
      </p:sp>
      <p:sp>
        <p:nvSpPr>
          <p:cNvPr id="7" name="TextBox 6"/>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Tucker</a:t>
            </a:r>
            <a:endParaRPr lang="en-US" sz="900" dirty="0">
              <a:solidFill>
                <a:schemeClr val="bg1"/>
              </a:solidFill>
            </a:endParaRPr>
          </a:p>
        </p:txBody>
      </p:sp>
    </p:spTree>
    <p:extLst>
      <p:ext uri="{BB962C8B-B14F-4D97-AF65-F5344CB8AC3E}">
        <p14:creationId xmlns:p14="http://schemas.microsoft.com/office/powerpoint/2010/main" val="4353218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Smart Streetlight System Scenario</a:t>
            </a:r>
            <a:endParaRPr lang="en-US" sz="2000" dirty="0"/>
          </a:p>
        </p:txBody>
      </p:sp>
      <p:sp>
        <p:nvSpPr>
          <p:cNvPr id="3" name="Content Placeholder 2"/>
          <p:cNvSpPr>
            <a:spLocks noGrp="1"/>
          </p:cNvSpPr>
          <p:nvPr>
            <p:ph idx="1"/>
          </p:nvPr>
        </p:nvSpPr>
        <p:spPr/>
        <p:txBody>
          <a:bodyPr/>
          <a:lstStyle/>
          <a:p>
            <a:pPr marL="114300" indent="0">
              <a:buNone/>
            </a:pPr>
            <a:r>
              <a:rPr lang="en-US" dirty="0"/>
              <a:t>When a Streetlight, House, or Campus Building looses power</a:t>
            </a:r>
          </a:p>
          <a:p>
            <a:endParaRPr lang="en-US" dirty="0" smtClean="0"/>
          </a:p>
          <a:p>
            <a:endParaRPr lang="en-US" dirty="0"/>
          </a:p>
          <a:p>
            <a:endParaRPr lang="en-US" dirty="0" smtClean="0"/>
          </a:p>
          <a:p>
            <a:pPr marL="114300" indent="0">
              <a:buNone/>
            </a:pPr>
            <a:r>
              <a:rPr lang="en-US" dirty="0" smtClean="0"/>
              <a:t>The utility company is immediately notified of the outage and the location through the User Interface</a:t>
            </a:r>
            <a:endParaRPr lang="en-US" dirty="0"/>
          </a:p>
        </p:txBody>
      </p:sp>
      <p:pic>
        <p:nvPicPr>
          <p:cNvPr id="3074" name="Picture 2" descr="http://www.vectorjunky.com/gallery/09/3d-house-icon-vectorjunk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619250"/>
            <a:ext cx="10668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artlantis3d.com/Objects/_thumb/Fc1Rz9iOwFRU-streetligh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809750"/>
            <a:ext cx="667871" cy="66787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cliparthut.com/clip-arts/708/office-building-clip-art-70838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7329" y="1738503"/>
            <a:ext cx="1048872" cy="81812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533400" y="1738503"/>
            <a:ext cx="685800" cy="739118"/>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flipH="1">
            <a:off x="533400" y="1738503"/>
            <a:ext cx="504265" cy="739118"/>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1594365" y="1725738"/>
            <a:ext cx="685800" cy="739118"/>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flipV="1">
            <a:off x="1541929" y="1738503"/>
            <a:ext cx="820271" cy="726354"/>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flipV="1">
            <a:off x="2842830" y="1710012"/>
            <a:ext cx="820271" cy="726354"/>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2901814" y="1682983"/>
            <a:ext cx="685800" cy="739118"/>
          </a:xfrm>
          <a:prstGeom prst="line">
            <a:avLst/>
          </a:prstGeom>
        </p:spPr>
        <p:style>
          <a:lnRef idx="1">
            <a:schemeClr val="dk1"/>
          </a:lnRef>
          <a:fillRef idx="0">
            <a:schemeClr val="dk1"/>
          </a:fillRef>
          <a:effectRef idx="0">
            <a:schemeClr val="dk1"/>
          </a:effectRef>
          <a:fontRef idx="minor">
            <a:schemeClr val="tx1"/>
          </a:fontRef>
        </p:style>
      </p:cxnSp>
      <p:pic>
        <p:nvPicPr>
          <p:cNvPr id="5122" name="Picture 2" descr="https://www.ifactorinc.com/wp-content/uploads/2015/02/SL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3615" y="3257550"/>
            <a:ext cx="1814785" cy="181478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19" name="TextBox 18"/>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9</a:t>
            </a:r>
            <a:endParaRPr lang="en-US" sz="900" dirty="0">
              <a:solidFill>
                <a:schemeClr val="bg1"/>
              </a:solidFill>
            </a:endParaRPr>
          </a:p>
        </p:txBody>
      </p:sp>
      <p:sp>
        <p:nvSpPr>
          <p:cNvPr id="20" name="TextBox 19"/>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Tucker</a:t>
            </a:r>
            <a:endParaRPr lang="en-US" sz="900" dirty="0">
              <a:solidFill>
                <a:schemeClr val="bg1"/>
              </a:solidFill>
            </a:endParaRPr>
          </a:p>
        </p:txBody>
      </p:sp>
    </p:spTree>
    <p:extLst>
      <p:ext uri="{BB962C8B-B14F-4D97-AF65-F5344CB8AC3E}">
        <p14:creationId xmlns:p14="http://schemas.microsoft.com/office/powerpoint/2010/main" val="23729945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Top-level Hardware </a:t>
            </a:r>
            <a:r>
              <a:rPr lang="en-US" sz="2000" dirty="0" smtClean="0"/>
              <a:t>Design</a:t>
            </a:r>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6" name="TextBox 5"/>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9</a:t>
            </a:r>
            <a:endParaRPr lang="en-US" sz="900" dirty="0">
              <a:solidFill>
                <a:schemeClr val="bg1"/>
              </a:solidFill>
            </a:endParaRPr>
          </a:p>
        </p:txBody>
      </p:sp>
      <p:sp>
        <p:nvSpPr>
          <p:cNvPr id="7" name="TextBox 6"/>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Tucker</a:t>
            </a:r>
            <a:endParaRPr lang="en-US" sz="900" dirty="0">
              <a:solidFill>
                <a:schemeClr val="bg1"/>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347" y="1063229"/>
            <a:ext cx="8239705" cy="3766128"/>
          </a:xfrm>
          <a:prstGeom prst="rect">
            <a:avLst/>
          </a:prstGeom>
        </p:spPr>
      </p:pic>
    </p:spTree>
    <p:extLst>
      <p:ext uri="{BB962C8B-B14F-4D97-AF65-F5344CB8AC3E}">
        <p14:creationId xmlns:p14="http://schemas.microsoft.com/office/powerpoint/2010/main" val="21530972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05979"/>
            <a:ext cx="7620000" cy="857250"/>
          </a:xfrm>
        </p:spPr>
        <p:txBody>
          <a:bodyPr/>
          <a:lstStyle/>
          <a:p>
            <a:r>
              <a:rPr lang="en-US" sz="2000" dirty="0" smtClean="0"/>
              <a:t>System Requirements</a:t>
            </a:r>
            <a:endParaRPr lang="en-US" sz="2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2329406817"/>
              </p:ext>
            </p:extLst>
          </p:nvPr>
        </p:nvGraphicFramePr>
        <p:xfrm>
          <a:off x="167639" y="1087828"/>
          <a:ext cx="8199121" cy="3878580"/>
        </p:xfrm>
        <a:graphic>
          <a:graphicData uri="http://schemas.openxmlformats.org/drawingml/2006/table">
            <a:tbl>
              <a:tblPr/>
              <a:tblGrid>
                <a:gridCol w="876523">
                  <a:extLst>
                    <a:ext uri="{9D8B030D-6E8A-4147-A177-3AD203B41FA5}">
                      <a16:colId xmlns:a16="http://schemas.microsoft.com/office/drawing/2014/main" xmlns="" val="20000"/>
                    </a:ext>
                  </a:extLst>
                </a:gridCol>
                <a:gridCol w="2933657">
                  <a:extLst>
                    <a:ext uri="{9D8B030D-6E8A-4147-A177-3AD203B41FA5}">
                      <a16:colId xmlns:a16="http://schemas.microsoft.com/office/drawing/2014/main" xmlns="" val="20001"/>
                    </a:ext>
                  </a:extLst>
                </a:gridCol>
                <a:gridCol w="984909">
                  <a:extLst>
                    <a:ext uri="{9D8B030D-6E8A-4147-A177-3AD203B41FA5}">
                      <a16:colId xmlns:a16="http://schemas.microsoft.com/office/drawing/2014/main" xmlns="" val="20002"/>
                    </a:ext>
                  </a:extLst>
                </a:gridCol>
                <a:gridCol w="3404032">
                  <a:extLst>
                    <a:ext uri="{9D8B030D-6E8A-4147-A177-3AD203B41FA5}">
                      <a16:colId xmlns:a16="http://schemas.microsoft.com/office/drawing/2014/main" xmlns="" val="20003"/>
                    </a:ext>
                  </a:extLst>
                </a:gridCol>
              </a:tblGrid>
              <a:tr h="304800">
                <a:tc>
                  <a:txBody>
                    <a:bodyPr/>
                    <a:lstStyle/>
                    <a:p>
                      <a:pPr algn="l" fontAlgn="b"/>
                      <a:r>
                        <a:rPr lang="en-US" sz="1200" b="0" i="0" u="none" strike="noStrike" dirty="0">
                          <a:solidFill>
                            <a:srgbClr val="000000"/>
                          </a:solidFill>
                          <a:effectLst/>
                          <a:latin typeface="Calibri" panose="020F0502020204030204" pitchFamily="34" charset="0"/>
                        </a:rPr>
                        <a:t>Requirement Code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200" b="0" i="0" u="none" strike="noStrike">
                          <a:solidFill>
                            <a:srgbClr val="000000"/>
                          </a:solidFill>
                          <a:effectLst/>
                          <a:latin typeface="Calibri" panose="020F0502020204030204" pitchFamily="34" charset="0"/>
                        </a:rPr>
                        <a:t>Requirement Statement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200" b="0" i="0" u="none" strike="noStrike">
                          <a:solidFill>
                            <a:srgbClr val="000000"/>
                          </a:solidFill>
                          <a:effectLst/>
                          <a:latin typeface="Calibri" panose="020F0502020204030204" pitchFamily="34" charset="0"/>
                        </a:rPr>
                        <a:t>Need Mapping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200" b="0" i="0" u="none" strike="noStrike" dirty="0">
                          <a:solidFill>
                            <a:srgbClr val="000000"/>
                          </a:solidFill>
                          <a:effectLst/>
                          <a:latin typeface="Calibri" panose="020F0502020204030204" pitchFamily="34" charset="0"/>
                        </a:rPr>
                        <a:t>Explanation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0"/>
                  </a:ext>
                </a:extLst>
              </a:tr>
              <a:tr h="609600">
                <a:tc>
                  <a:txBody>
                    <a:bodyPr/>
                    <a:lstStyle/>
                    <a:p>
                      <a:pPr algn="l" fontAlgn="b"/>
                      <a:r>
                        <a:rPr lang="en-US" sz="1200" b="0" i="0" u="none" strike="noStrike">
                          <a:solidFill>
                            <a:srgbClr val="000000"/>
                          </a:solidFill>
                          <a:effectLst/>
                          <a:latin typeface="Calibri" panose="020F0502020204030204" pitchFamily="34" charset="0"/>
                        </a:rPr>
                        <a:t>R_S1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The SSLS shall alert a user within 10 seconds of a </a:t>
                      </a:r>
                      <a:r>
                        <a:rPr lang="en-US" sz="1200" b="0" i="0" u="none" strike="noStrike" dirty="0" smtClean="0">
                          <a:solidFill>
                            <a:srgbClr val="000000"/>
                          </a:solidFill>
                          <a:effectLst/>
                          <a:latin typeface="Calibri" panose="020F0502020204030204" pitchFamily="34" charset="0"/>
                        </a:rPr>
                        <a:t>monitored device losing </a:t>
                      </a:r>
                      <a:r>
                        <a:rPr lang="en-US" sz="1200" b="0" i="0" u="none" strike="noStrike" dirty="0">
                          <a:solidFill>
                            <a:srgbClr val="000000"/>
                          </a:solidFill>
                          <a:effectLst/>
                          <a:latin typeface="Calibri" panose="020F0502020204030204" pitchFamily="34" charset="0"/>
                        </a:rPr>
                        <a:t>power.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N_S1</a:t>
                      </a:r>
                      <a:br>
                        <a:rPr lang="en-US" sz="1200" b="0" i="0" u="none" strike="noStrike">
                          <a:solidFill>
                            <a:srgbClr val="000000"/>
                          </a:solidFill>
                          <a:effectLst/>
                          <a:latin typeface="Calibri" panose="020F0502020204030204" pitchFamily="34" charset="0"/>
                        </a:rPr>
                      </a:br>
                      <a:r>
                        <a:rPr lang="en-US" sz="1200" b="0" i="0" u="none" strike="noStrike">
                          <a:solidFill>
                            <a:srgbClr val="000000"/>
                          </a:solidFill>
                          <a:effectLst/>
                          <a:latin typeface="Calibri" panose="020F0502020204030204" pitchFamily="34" charset="0"/>
                        </a:rPr>
                        <a:t>N_S2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The purpose of this requirement is to document one of the basic functions of our project.  When a street light or smart meter loses power, the system user, by looking at the system’s monitor, will be alerted of the power loss.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219200">
                <a:tc>
                  <a:txBody>
                    <a:bodyPr/>
                    <a:lstStyle/>
                    <a:p>
                      <a:pPr algn="l" fontAlgn="b"/>
                      <a:r>
                        <a:rPr lang="en-US" sz="1200" b="0" i="0" u="none" strike="noStrike">
                          <a:solidFill>
                            <a:srgbClr val="000000"/>
                          </a:solidFill>
                          <a:effectLst/>
                          <a:latin typeface="Calibri" panose="020F0502020204030204" pitchFamily="34" charset="0"/>
                        </a:rPr>
                        <a:t>R_S2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The SSLS shall constantly show the status of all monitored devices, updating every 10 seconds.  </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Status consists of: </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-Powered on or off </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-last updated </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-voltage </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-current </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-power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200" b="0" i="0" u="none" strike="noStrike">
                          <a:solidFill>
                            <a:srgbClr val="000000"/>
                          </a:solidFill>
                          <a:effectLst/>
                          <a:latin typeface="Calibri" panose="020F0502020204030204" pitchFamily="34" charset="0"/>
                        </a:rPr>
                        <a:t>N_S3</a:t>
                      </a:r>
                      <a:br>
                        <a:rPr lang="pt-BR" sz="1200" b="0" i="0" u="none" strike="noStrike">
                          <a:solidFill>
                            <a:srgbClr val="000000"/>
                          </a:solidFill>
                          <a:effectLst/>
                          <a:latin typeface="Calibri" panose="020F0502020204030204" pitchFamily="34" charset="0"/>
                        </a:rPr>
                      </a:br>
                      <a:r>
                        <a:rPr lang="pt-BR" sz="1200" b="0" i="0" u="none" strike="noStrike">
                          <a:solidFill>
                            <a:srgbClr val="000000"/>
                          </a:solidFill>
                          <a:effectLst/>
                          <a:latin typeface="Calibri" panose="020F0502020204030204" pitchFamily="34" charset="0"/>
                        </a:rPr>
                        <a:t>N_S4</a:t>
                      </a:r>
                      <a:br>
                        <a:rPr lang="pt-BR" sz="1200" b="0" i="0" u="none" strike="noStrike">
                          <a:solidFill>
                            <a:srgbClr val="000000"/>
                          </a:solidFill>
                          <a:effectLst/>
                          <a:latin typeface="Calibri" panose="020F0502020204030204" pitchFamily="34" charset="0"/>
                        </a:rPr>
                      </a:br>
                      <a:r>
                        <a:rPr lang="pt-BR" sz="1200" b="0" i="0" u="none" strike="noStrike">
                          <a:solidFill>
                            <a:srgbClr val="000000"/>
                          </a:solidFill>
                          <a:effectLst/>
                          <a:latin typeface="Calibri" panose="020F0502020204030204" pitchFamily="34" charset="0"/>
                        </a:rPr>
                        <a:t>N_S8</a:t>
                      </a:r>
                      <a:br>
                        <a:rPr lang="pt-BR" sz="1200" b="0" i="0" u="none" strike="noStrike">
                          <a:solidFill>
                            <a:srgbClr val="000000"/>
                          </a:solidFill>
                          <a:effectLst/>
                          <a:latin typeface="Calibri" panose="020F0502020204030204" pitchFamily="34" charset="0"/>
                        </a:rPr>
                      </a:br>
                      <a:r>
                        <a:rPr lang="pt-BR" sz="1200" b="0" i="0" u="none" strike="noStrike">
                          <a:solidFill>
                            <a:srgbClr val="000000"/>
                          </a:solidFill>
                          <a:effectLst/>
                          <a:latin typeface="Calibri" panose="020F0502020204030204" pitchFamily="34" charset="0"/>
                        </a:rPr>
                        <a:t>N_Want1</a:t>
                      </a:r>
                      <a:br>
                        <a:rPr lang="pt-BR" sz="1200" b="0" i="0" u="none" strike="noStrike">
                          <a:solidFill>
                            <a:srgbClr val="000000"/>
                          </a:solidFill>
                          <a:effectLst/>
                          <a:latin typeface="Calibri" panose="020F0502020204030204" pitchFamily="34" charset="0"/>
                        </a:rPr>
                      </a:br>
                      <a:r>
                        <a:rPr lang="pt-BR" sz="1200" b="0" i="0" u="none" strike="noStrike">
                          <a:solidFill>
                            <a:srgbClr val="000000"/>
                          </a:solidFill>
                          <a:effectLst/>
                          <a:latin typeface="Calibri" panose="020F0502020204030204" pitchFamily="34" charset="0"/>
                        </a:rPr>
                        <a:t>N_Want3</a:t>
                      </a:r>
                      <a:br>
                        <a:rPr lang="pt-BR" sz="1200" b="0" i="0" u="none" strike="noStrike">
                          <a:solidFill>
                            <a:srgbClr val="000000"/>
                          </a:solidFill>
                          <a:effectLst/>
                          <a:latin typeface="Calibri" panose="020F0502020204030204" pitchFamily="34" charset="0"/>
                        </a:rPr>
                      </a:br>
                      <a:r>
                        <a:rPr lang="pt-BR" sz="1200" b="0" i="0" u="none" strike="noStrike">
                          <a:solidFill>
                            <a:srgbClr val="000000"/>
                          </a:solidFill>
                          <a:effectLst/>
                          <a:latin typeface="Calibri" panose="020F0502020204030204" pitchFamily="34" charset="0"/>
                        </a:rPr>
                        <a:t>N_want4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The purpose of this requirement is to ensure that the system will constantly be updating data on a set time interval and not just when a monitored device loses power.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57200">
                <a:tc>
                  <a:txBody>
                    <a:bodyPr/>
                    <a:lstStyle/>
                    <a:p>
                      <a:pPr algn="l" fontAlgn="b"/>
                      <a:r>
                        <a:rPr lang="en-US" sz="1200" b="0" i="0" u="none" strike="noStrike">
                          <a:solidFill>
                            <a:srgbClr val="000000"/>
                          </a:solidFill>
                          <a:effectLst/>
                          <a:latin typeface="Calibri" panose="020F0502020204030204" pitchFamily="34" charset="0"/>
                        </a:rPr>
                        <a:t>R_S3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The SSLS shall receive status signals from monitored devices wirelessly.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N_S5</a:t>
                      </a:r>
                      <a:br>
                        <a:rPr lang="en-US" sz="1200" b="0" i="0" u="none" strike="noStrike">
                          <a:solidFill>
                            <a:srgbClr val="000000"/>
                          </a:solidFill>
                          <a:effectLst/>
                          <a:latin typeface="Calibri" panose="020F0502020204030204" pitchFamily="34" charset="0"/>
                        </a:rPr>
                      </a:br>
                      <a:r>
                        <a:rPr lang="en-US" sz="1200" b="0" i="0" u="none" strike="noStrike">
                          <a:solidFill>
                            <a:srgbClr val="000000"/>
                          </a:solidFill>
                          <a:effectLst/>
                          <a:latin typeface="Calibri" panose="020F0502020204030204" pitchFamily="34" charset="0"/>
                        </a:rPr>
                        <a:t>N_S6</a:t>
                      </a:r>
                      <a:br>
                        <a:rPr lang="en-US" sz="1200" b="0" i="0" u="none" strike="noStrike">
                          <a:solidFill>
                            <a:srgbClr val="000000"/>
                          </a:solidFill>
                          <a:effectLst/>
                          <a:latin typeface="Calibri" panose="020F0502020204030204" pitchFamily="34" charset="0"/>
                        </a:rPr>
                      </a:br>
                      <a:r>
                        <a:rPr lang="en-US" sz="1200" b="0" i="0" u="none" strike="noStrike">
                          <a:solidFill>
                            <a:srgbClr val="000000"/>
                          </a:solidFill>
                          <a:effectLst/>
                          <a:latin typeface="Calibri" panose="020F0502020204030204" pitchFamily="34" charset="0"/>
                        </a:rPr>
                        <a:t>N_S7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The purpose of this requirement is to simulate that street lights are far enough apart that a wired connection isn’t practical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57200">
                <a:tc>
                  <a:txBody>
                    <a:bodyPr/>
                    <a:lstStyle/>
                    <a:p>
                      <a:pPr algn="l" fontAlgn="b"/>
                      <a:r>
                        <a:rPr lang="en-US" sz="1200" b="0" i="0" u="none" strike="noStrike" dirty="0">
                          <a:solidFill>
                            <a:srgbClr val="000000"/>
                          </a:solidFill>
                          <a:effectLst/>
                          <a:latin typeface="Calibri" panose="020F0502020204030204" pitchFamily="34" charset="0"/>
                        </a:rPr>
                        <a:t>R_S4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smtClean="0">
                          <a:solidFill>
                            <a:srgbClr val="000000"/>
                          </a:solidFill>
                          <a:effectLst/>
                          <a:latin typeface="Calibri" panose="020F0502020204030204" pitchFamily="34" charset="0"/>
                        </a:rPr>
                        <a:t>The SSLS shall be able to differentiate between different monitored</a:t>
                      </a:r>
                      <a:r>
                        <a:rPr lang="en-US" sz="1200" b="0" i="0" u="none" strike="noStrike" baseline="0" dirty="0" smtClean="0">
                          <a:solidFill>
                            <a:srgbClr val="000000"/>
                          </a:solidFill>
                          <a:effectLst/>
                          <a:latin typeface="Calibri" panose="020F0502020204030204" pitchFamily="34" charset="0"/>
                        </a:rPr>
                        <a:t> devices</a:t>
                      </a:r>
                      <a:r>
                        <a:rPr lang="en-US" sz="1200" b="0" i="0" u="none" strike="noStrike" dirty="0" smtClean="0">
                          <a:solidFill>
                            <a:srgbClr val="000000"/>
                          </a:solidFill>
                          <a:effectLst/>
                          <a:latin typeface="Calibri" panose="020F0502020204030204" pitchFamily="34" charset="0"/>
                        </a:rPr>
                        <a:t> by the signal that they send.</a:t>
                      </a:r>
                      <a:endParaRPr lang="en-US" sz="12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N_S7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The purpose of this requirement is to ensure that each light sends a slightly different signal as to allow the user to know which light has lost power.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9" name="TextBox 8"/>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9</a:t>
            </a:r>
            <a:endParaRPr lang="en-US" sz="900" dirty="0">
              <a:solidFill>
                <a:schemeClr val="bg1"/>
              </a:solidFill>
            </a:endParaRPr>
          </a:p>
        </p:txBody>
      </p:sp>
      <p:sp>
        <p:nvSpPr>
          <p:cNvPr id="10" name="TextBox 9"/>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Thor</a:t>
            </a:r>
            <a:endParaRPr lang="en-US" sz="900" dirty="0">
              <a:solidFill>
                <a:schemeClr val="bg1"/>
              </a:solidFill>
            </a:endParaRPr>
          </a:p>
        </p:txBody>
      </p:sp>
    </p:spTree>
    <p:extLst>
      <p:ext uri="{BB962C8B-B14F-4D97-AF65-F5344CB8AC3E}">
        <p14:creationId xmlns:p14="http://schemas.microsoft.com/office/powerpoint/2010/main" val="37662679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Mesh Network on Campus</a:t>
            </a:r>
            <a:endParaRPr lang="en-US" sz="2000" dirty="0"/>
          </a:p>
        </p:txBody>
      </p:sp>
      <p:pic>
        <p:nvPicPr>
          <p:cNvPr id="48" name="Picture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72" name="TextBox 71"/>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9</a:t>
            </a:r>
            <a:endParaRPr lang="en-US" sz="900" dirty="0">
              <a:solidFill>
                <a:schemeClr val="bg1"/>
              </a:solidFill>
            </a:endParaRPr>
          </a:p>
        </p:txBody>
      </p:sp>
      <p:sp>
        <p:nvSpPr>
          <p:cNvPr id="73" name="TextBox 72"/>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Tucker</a:t>
            </a:r>
            <a:endParaRPr lang="en-US" sz="900" dirty="0">
              <a:solidFill>
                <a:schemeClr val="bg1"/>
              </a:solidFill>
            </a:endParaRPr>
          </a:p>
        </p:txBody>
      </p:sp>
      <p:pic>
        <p:nvPicPr>
          <p:cNvPr id="5" name="Picture 4"/>
          <p:cNvPicPr>
            <a:picLocks noChangeAspect="1"/>
          </p:cNvPicPr>
          <p:nvPr/>
        </p:nvPicPr>
        <p:blipFill>
          <a:blip r:embed="rId4"/>
          <a:stretch>
            <a:fillRect/>
          </a:stretch>
        </p:blipFill>
        <p:spPr>
          <a:xfrm>
            <a:off x="381000" y="1063229"/>
            <a:ext cx="7678893" cy="3896289"/>
          </a:xfrm>
          <a:prstGeom prst="rect">
            <a:avLst/>
          </a:prstGeom>
        </p:spPr>
      </p:pic>
    </p:spTree>
    <p:extLst>
      <p:ext uri="{BB962C8B-B14F-4D97-AF65-F5344CB8AC3E}">
        <p14:creationId xmlns:p14="http://schemas.microsoft.com/office/powerpoint/2010/main" val="24428706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9262</TotalTime>
  <Words>1578</Words>
  <Application>Microsoft Office PowerPoint</Application>
  <PresentationFormat>On-screen Show (16:9)</PresentationFormat>
  <Paragraphs>326</Paragraphs>
  <Slides>40</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Cambria</vt:lpstr>
      <vt:lpstr>Adjacency</vt:lpstr>
      <vt:lpstr>Smart Streetlight  Proof of Concept </vt:lpstr>
      <vt:lpstr>Overview</vt:lpstr>
      <vt:lpstr>Introduction</vt:lpstr>
      <vt:lpstr>Todays Scenario (Problem)</vt:lpstr>
      <vt:lpstr>How to solve this problem?</vt:lpstr>
      <vt:lpstr>Smart Streetlight System Scenario</vt:lpstr>
      <vt:lpstr>Top-level Hardware Design</vt:lpstr>
      <vt:lpstr>System Requirements</vt:lpstr>
      <vt:lpstr>Mesh Network on Campus</vt:lpstr>
      <vt:lpstr>Benefits</vt:lpstr>
      <vt:lpstr>XBee Series 1 </vt:lpstr>
      <vt:lpstr>Configuration</vt:lpstr>
      <vt:lpstr>Streetlight XBee Device Design </vt:lpstr>
      <vt:lpstr>User Interface XBee Device Design </vt:lpstr>
      <vt:lpstr>Streetlight Xbee Device Properties </vt:lpstr>
      <vt:lpstr>User Interface XBee Device Properties </vt:lpstr>
      <vt:lpstr>Data Packets (Frames) Explained </vt:lpstr>
      <vt:lpstr>Demonstration </vt:lpstr>
      <vt:lpstr>Model Design</vt:lpstr>
      <vt:lpstr>Building Layout</vt:lpstr>
      <vt:lpstr>LEDs for Model</vt:lpstr>
      <vt:lpstr>Street Light</vt:lpstr>
      <vt:lpstr>Why is a backup battery needed?</vt:lpstr>
      <vt:lpstr>XBee &amp; LED Circuit</vt:lpstr>
      <vt:lpstr>Power Schematic for XBee &amp; LEDs</vt:lpstr>
      <vt:lpstr>While DC Power is Connected</vt:lpstr>
      <vt:lpstr>LED Input Current and Voltage </vt:lpstr>
      <vt:lpstr>Battery and XBee Input Voltage</vt:lpstr>
      <vt:lpstr>While DC Power is Disconnected</vt:lpstr>
      <vt:lpstr>LED is off when the DC Power goes down </vt:lpstr>
      <vt:lpstr>What Will Be Powered?</vt:lpstr>
      <vt:lpstr>Power Supply</vt:lpstr>
      <vt:lpstr>Toggle Switches</vt:lpstr>
      <vt:lpstr>Lithium Ion Battery</vt:lpstr>
      <vt:lpstr>Battery Configuration</vt:lpstr>
      <vt:lpstr>Power Layout</vt:lpstr>
      <vt:lpstr>Typical Streetlight Ranges</vt:lpstr>
      <vt:lpstr>XBee Options</vt:lpstr>
      <vt:lpstr>Questions?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Group 7</dc:title>
  <dc:creator>Dahlberg, Jacqueline:(BSC)</dc:creator>
  <cp:lastModifiedBy>studentpro</cp:lastModifiedBy>
  <cp:revision>198</cp:revision>
  <dcterms:modified xsi:type="dcterms:W3CDTF">2015-11-20T20:06:56Z</dcterms:modified>
</cp:coreProperties>
</file>